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7"/>
  </p:notesMasterIdLst>
  <p:sldIdLst>
    <p:sldId id="258"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Lst>
  <p:sldSz cx="9144000" cy="6858000" type="screen4x3"/>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67" d="100"/>
          <a:sy n="67" d="100"/>
        </p:scale>
        <p:origin x="145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3A5856-B8C4-46B4-B21B-65C1FAD3D6F3}" type="datetimeFigureOut">
              <a:rPr lang="tr-TR" smtClean="0"/>
              <a:t>7.6.2021</a:t>
            </a:fld>
            <a:endParaRPr lang="tr-TR"/>
          </a:p>
        </p:txBody>
      </p:sp>
      <p:sp>
        <p:nvSpPr>
          <p:cNvPr id="4" name="Slayt Görüntüsü Yer Tutucusu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F0CC8E-4CDF-43FA-B72A-09158F82BE39}" type="slidenum">
              <a:rPr lang="tr-TR" smtClean="0"/>
              <a:t>‹#›</a:t>
            </a:fld>
            <a:endParaRPr lang="tr-TR"/>
          </a:p>
        </p:txBody>
      </p:sp>
    </p:spTree>
    <p:extLst>
      <p:ext uri="{BB962C8B-B14F-4D97-AF65-F5344CB8AC3E}">
        <p14:creationId xmlns:p14="http://schemas.microsoft.com/office/powerpoint/2010/main" val="2472547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1</a:t>
            </a:fld>
            <a:endParaRPr lang="tr-TR"/>
          </a:p>
        </p:txBody>
      </p:sp>
    </p:spTree>
    <p:extLst>
      <p:ext uri="{BB962C8B-B14F-4D97-AF65-F5344CB8AC3E}">
        <p14:creationId xmlns:p14="http://schemas.microsoft.com/office/powerpoint/2010/main" val="4069147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2</a:t>
            </a:fld>
            <a:endParaRPr lang="tr-TR"/>
          </a:p>
        </p:txBody>
      </p:sp>
    </p:spTree>
    <p:extLst>
      <p:ext uri="{BB962C8B-B14F-4D97-AF65-F5344CB8AC3E}">
        <p14:creationId xmlns:p14="http://schemas.microsoft.com/office/powerpoint/2010/main" val="1482967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3</a:t>
            </a:fld>
            <a:endParaRPr lang="tr-TR"/>
          </a:p>
        </p:txBody>
      </p:sp>
    </p:spTree>
    <p:extLst>
      <p:ext uri="{BB962C8B-B14F-4D97-AF65-F5344CB8AC3E}">
        <p14:creationId xmlns:p14="http://schemas.microsoft.com/office/powerpoint/2010/main" val="4170038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4</a:t>
            </a:fld>
            <a:endParaRPr lang="tr-TR"/>
          </a:p>
        </p:txBody>
      </p:sp>
    </p:spTree>
    <p:extLst>
      <p:ext uri="{BB962C8B-B14F-4D97-AF65-F5344CB8AC3E}">
        <p14:creationId xmlns:p14="http://schemas.microsoft.com/office/powerpoint/2010/main" val="3682210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5</a:t>
            </a:fld>
            <a:endParaRPr lang="tr-TR"/>
          </a:p>
        </p:txBody>
      </p:sp>
    </p:spTree>
    <p:extLst>
      <p:ext uri="{BB962C8B-B14F-4D97-AF65-F5344CB8AC3E}">
        <p14:creationId xmlns:p14="http://schemas.microsoft.com/office/powerpoint/2010/main" val="3477877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8</a:t>
            </a:fld>
            <a:endParaRPr lang="tr-TR"/>
          </a:p>
        </p:txBody>
      </p:sp>
    </p:spTree>
    <p:extLst>
      <p:ext uri="{BB962C8B-B14F-4D97-AF65-F5344CB8AC3E}">
        <p14:creationId xmlns:p14="http://schemas.microsoft.com/office/powerpoint/2010/main" val="3503024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ayt Görüntüsü Yer Tutucusu 1"/>
          <p:cNvSpPr>
            <a:spLocks noGrp="1" noRot="1" noChangeAspect="1" noTextEdit="1"/>
          </p:cNvSpPr>
          <p:nvPr>
            <p:ph type="sldImg"/>
          </p:nvPr>
        </p:nvSpPr>
        <p:spPr>
          <a:ln/>
        </p:spPr>
      </p:sp>
      <p:sp>
        <p:nvSpPr>
          <p:cNvPr id="39939" name="Not Yer Tutucusu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tr-TR"/>
          </a:p>
        </p:txBody>
      </p:sp>
      <p:sp>
        <p:nvSpPr>
          <p:cNvPr id="39940" name="Slayt Numarası Yer Tutucusu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defRPr>
            </a:lvl1pPr>
            <a:lvl2pPr marL="742950" indent="-285750" eaLnBrk="0" hangingPunct="0">
              <a:defRPr>
                <a:solidFill>
                  <a:schemeClr val="tx1"/>
                </a:solidFill>
                <a:latin typeface="Tahoma" pitchFamily="34" charset="0"/>
              </a:defRPr>
            </a:lvl2pPr>
            <a:lvl3pPr marL="1143000" indent="-228600" eaLnBrk="0" hangingPunct="0">
              <a:defRPr>
                <a:solidFill>
                  <a:schemeClr val="tx1"/>
                </a:solidFill>
                <a:latin typeface="Tahoma" pitchFamily="34" charset="0"/>
              </a:defRPr>
            </a:lvl3pPr>
            <a:lvl4pPr marL="1600200" indent="-228600" eaLnBrk="0" hangingPunct="0">
              <a:defRPr>
                <a:solidFill>
                  <a:schemeClr val="tx1"/>
                </a:solidFill>
                <a:latin typeface="Tahoma" pitchFamily="34" charset="0"/>
              </a:defRPr>
            </a:lvl4pPr>
            <a:lvl5pPr marL="2057400" indent="-228600" eaLnBrk="0" hangingPunct="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1" hangingPunct="1"/>
            <a:fld id="{585A0B43-CB41-488B-99A1-08695A2A2797}" type="slidenum">
              <a:rPr lang="tr-TR" smtClean="0">
                <a:latin typeface="Arial" charset="0"/>
              </a:rPr>
              <a:pPr eaLnBrk="1" hangingPunct="1"/>
              <a:t>51</a:t>
            </a:fld>
            <a:endParaRPr lang="tr-TR">
              <a:latin typeface="Arial" charset="0"/>
            </a:endParaRPr>
          </a:p>
        </p:txBody>
      </p:sp>
    </p:spTree>
    <p:extLst>
      <p:ext uri="{BB962C8B-B14F-4D97-AF65-F5344CB8AC3E}">
        <p14:creationId xmlns:p14="http://schemas.microsoft.com/office/powerpoint/2010/main" val="1668917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tr-TR"/>
              <a:t>Asıl başlık stili için tıklatın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tıklatın</a:t>
            </a:r>
            <a:endParaRPr lang="en-US" dirty="0"/>
          </a:p>
        </p:txBody>
      </p:sp>
      <p:sp>
        <p:nvSpPr>
          <p:cNvPr id="4" name="Date Placeholder 3"/>
          <p:cNvSpPr>
            <a:spLocks noGrp="1"/>
          </p:cNvSpPr>
          <p:nvPr>
            <p:ph type="dt" sz="half" idx="10"/>
          </p:nvPr>
        </p:nvSpPr>
        <p:spPr/>
        <p:txBody>
          <a:bodyPr/>
          <a:lstStyle/>
          <a:p>
            <a:fld id="{79B50318-8744-4A9B-B38C-4A4262567212}" type="datetimeFigureOut">
              <a:rPr lang="tr-TR" smtClean="0"/>
              <a:t>7.6.2021</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51C2673E-E165-4D9F-A814-32D6E9F7843A}" type="slidenum">
              <a:rPr lang="tr-TR" smtClean="0"/>
              <a:t>‹#›</a:t>
            </a:fld>
            <a:endParaRPr lang="tr-TR"/>
          </a:p>
        </p:txBody>
      </p:sp>
    </p:spTree>
    <p:extLst>
      <p:ext uri="{BB962C8B-B14F-4D97-AF65-F5344CB8AC3E}">
        <p14:creationId xmlns:p14="http://schemas.microsoft.com/office/powerpoint/2010/main" val="2869113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79B50318-8744-4A9B-B38C-4A4262567212}" type="datetimeFigureOut">
              <a:rPr lang="tr-TR" smtClean="0"/>
              <a:t>7.6.2021</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51C2673E-E165-4D9F-A814-32D6E9F7843A}" type="slidenum">
              <a:rPr lang="tr-TR" smtClean="0"/>
              <a:t>‹#›</a:t>
            </a:fld>
            <a:endParaRPr lang="tr-TR"/>
          </a:p>
        </p:txBody>
      </p:sp>
    </p:spTree>
    <p:extLst>
      <p:ext uri="{BB962C8B-B14F-4D97-AF65-F5344CB8AC3E}">
        <p14:creationId xmlns:p14="http://schemas.microsoft.com/office/powerpoint/2010/main" val="1541772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tr-TR"/>
              <a:t>Asıl başlık stili için tıklatın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79B50318-8744-4A9B-B38C-4A4262567212}" type="datetimeFigureOut">
              <a:rPr lang="tr-TR" smtClean="0"/>
              <a:t>7.6.2021</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51C2673E-E165-4D9F-A814-32D6E9F7843A}" type="slidenum">
              <a:rPr lang="tr-TR" smtClean="0"/>
              <a:t>‹#›</a:t>
            </a:fld>
            <a:endParaRPr lang="tr-TR"/>
          </a:p>
        </p:txBody>
      </p:sp>
    </p:spTree>
    <p:extLst>
      <p:ext uri="{BB962C8B-B14F-4D97-AF65-F5344CB8AC3E}">
        <p14:creationId xmlns:p14="http://schemas.microsoft.com/office/powerpoint/2010/main" val="5697264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Obj">
  <p:cSld name="Başlık, Metin ve İçerik">
    <p:spTree>
      <p:nvGrpSpPr>
        <p:cNvPr id="1" name=""/>
        <p:cNvGrpSpPr/>
        <p:nvPr/>
      </p:nvGrpSpPr>
      <p:grpSpPr>
        <a:xfrm>
          <a:off x="0" y="0"/>
          <a:ext cx="0" cy="0"/>
          <a:chOff x="0" y="0"/>
          <a:chExt cx="0" cy="0"/>
        </a:xfrm>
      </p:grpSpPr>
      <p:sp>
        <p:nvSpPr>
          <p:cNvPr id="2" name="1 Başlık"/>
          <p:cNvSpPr>
            <a:spLocks noGrp="1"/>
          </p:cNvSpPr>
          <p:nvPr>
            <p:ph type="title"/>
          </p:nvPr>
        </p:nvSpPr>
        <p:spPr>
          <a:xfrm>
            <a:off x="457200" y="274637"/>
            <a:ext cx="8229600" cy="1143000"/>
          </a:xfrm>
        </p:spPr>
        <p:txBody>
          <a:bodyPr/>
          <a:lstStyle/>
          <a:p>
            <a:r>
              <a:rPr lang="tr-TR"/>
              <a:t>Asıl başlık stili için tıklatın</a:t>
            </a:r>
          </a:p>
        </p:txBody>
      </p:sp>
      <p:sp>
        <p:nvSpPr>
          <p:cNvPr id="3" name="2 Metin Yer Tutucusu"/>
          <p:cNvSpPr>
            <a:spLocks noGrp="1"/>
          </p:cNvSpPr>
          <p:nvPr>
            <p:ph type="body" sz="half" idx="1"/>
          </p:nvPr>
        </p:nvSpPr>
        <p:spPr>
          <a:xfrm>
            <a:off x="457200" y="1600201"/>
            <a:ext cx="4038600" cy="4525963"/>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İçerik Yer Tutucusu"/>
          <p:cNvSpPr>
            <a:spLocks noGrp="1"/>
          </p:cNvSpPr>
          <p:nvPr>
            <p:ph sz="half" idx="2"/>
          </p:nvPr>
        </p:nvSpPr>
        <p:spPr>
          <a:xfrm>
            <a:off x="4648200" y="1600201"/>
            <a:ext cx="4038600" cy="4525963"/>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Rectangle 4"/>
          <p:cNvSpPr>
            <a:spLocks noGrp="1" noChangeArrowheads="1"/>
          </p:cNvSpPr>
          <p:nvPr>
            <p:ph type="dt" sz="half" idx="10"/>
          </p:nvPr>
        </p:nvSpPr>
        <p:spPr>
          <a:ln/>
        </p:spPr>
        <p:txBody>
          <a:bodyPr/>
          <a:lstStyle>
            <a:lvl1pPr>
              <a:defRPr/>
            </a:lvl1pPr>
          </a:lstStyle>
          <a:p>
            <a:pPr>
              <a:defRPr/>
            </a:pPr>
            <a:fld id="{28D5006B-626C-4BA1-B1EE-A2049D769A58}" type="datetime1">
              <a:rPr lang="tr-TR"/>
              <a:pPr>
                <a:defRPr/>
              </a:pPr>
              <a:t>7.6.2021</a:t>
            </a:fld>
            <a:endParaRPr lang="tr-TR"/>
          </a:p>
        </p:txBody>
      </p:sp>
      <p:sp>
        <p:nvSpPr>
          <p:cNvPr id="6" name="Rectangle 5"/>
          <p:cNvSpPr>
            <a:spLocks noGrp="1" noChangeArrowheads="1"/>
          </p:cNvSpPr>
          <p:nvPr>
            <p:ph type="ftr" sz="quarter" idx="11"/>
          </p:nvPr>
        </p:nvSpPr>
        <p:spPr>
          <a:ln/>
        </p:spPr>
        <p:txBody>
          <a:bodyPr/>
          <a:lstStyle>
            <a:lvl1pPr>
              <a:defRPr/>
            </a:lvl1pPr>
          </a:lstStyle>
          <a:p>
            <a:pPr>
              <a:defRPr/>
            </a:pPr>
            <a:r>
              <a:rPr lang="tr-TR"/>
              <a:t>Doç. Dr. İbrahim OCAK                                             Yeraltı Maden İşletmelerinde Havalandırma</a:t>
            </a:r>
          </a:p>
        </p:txBody>
      </p:sp>
      <p:sp>
        <p:nvSpPr>
          <p:cNvPr id="7" name="Rectangle 6"/>
          <p:cNvSpPr>
            <a:spLocks noGrp="1" noChangeArrowheads="1"/>
          </p:cNvSpPr>
          <p:nvPr>
            <p:ph type="sldNum" sz="quarter" idx="12"/>
          </p:nvPr>
        </p:nvSpPr>
        <p:spPr>
          <a:ln/>
        </p:spPr>
        <p:txBody>
          <a:bodyPr/>
          <a:lstStyle>
            <a:lvl1pPr>
              <a:defRPr/>
            </a:lvl1pPr>
          </a:lstStyle>
          <a:p>
            <a:pPr>
              <a:defRPr/>
            </a:pPr>
            <a:fld id="{CFF70ED8-FF96-4990-BD83-9196DF4E4C6A}" type="slidenum">
              <a:rPr lang="tr-TR"/>
              <a:pPr>
                <a:defRPr/>
              </a:pPr>
              <a:t>‹#›</a:t>
            </a:fld>
            <a:endParaRPr lang="tr-TR"/>
          </a:p>
        </p:txBody>
      </p:sp>
    </p:spTree>
    <p:extLst>
      <p:ext uri="{BB962C8B-B14F-4D97-AF65-F5344CB8AC3E}">
        <p14:creationId xmlns:p14="http://schemas.microsoft.com/office/powerpoint/2010/main" val="615384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Content Placeholder 2"/>
          <p:cNvSpPr>
            <a:spLocks noGrp="1"/>
          </p:cNvSpPr>
          <p:nvPr>
            <p:ph idx="1"/>
          </p:nvPr>
        </p:nvSpPr>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79B50318-8744-4A9B-B38C-4A4262567212}" type="datetimeFigureOut">
              <a:rPr lang="tr-TR" smtClean="0"/>
              <a:t>7.6.2021</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51C2673E-E165-4D9F-A814-32D6E9F7843A}" type="slidenum">
              <a:rPr lang="tr-TR" smtClean="0"/>
              <a:t>‹#›</a:t>
            </a:fld>
            <a:endParaRPr lang="tr-TR"/>
          </a:p>
        </p:txBody>
      </p:sp>
    </p:spTree>
    <p:extLst>
      <p:ext uri="{BB962C8B-B14F-4D97-AF65-F5344CB8AC3E}">
        <p14:creationId xmlns:p14="http://schemas.microsoft.com/office/powerpoint/2010/main" val="3937325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bilgisi">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tr-TR"/>
              <a:t>Asıl başlık stili için tıklatın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tıklatın</a:t>
            </a:r>
          </a:p>
        </p:txBody>
      </p:sp>
      <p:sp>
        <p:nvSpPr>
          <p:cNvPr id="4" name="Date Placeholder 3"/>
          <p:cNvSpPr>
            <a:spLocks noGrp="1"/>
          </p:cNvSpPr>
          <p:nvPr>
            <p:ph type="dt" sz="half" idx="10"/>
          </p:nvPr>
        </p:nvSpPr>
        <p:spPr/>
        <p:txBody>
          <a:bodyPr/>
          <a:lstStyle/>
          <a:p>
            <a:fld id="{79B50318-8744-4A9B-B38C-4A4262567212}" type="datetimeFigureOut">
              <a:rPr lang="tr-TR" smtClean="0"/>
              <a:t>7.6.2021</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51C2673E-E165-4D9F-A814-32D6E9F7843A}" type="slidenum">
              <a:rPr lang="tr-TR" smtClean="0"/>
              <a:t>‹#›</a:t>
            </a:fld>
            <a:endParaRPr lang="tr-TR"/>
          </a:p>
        </p:txBody>
      </p:sp>
    </p:spTree>
    <p:extLst>
      <p:ext uri="{BB962C8B-B14F-4D97-AF65-F5344CB8AC3E}">
        <p14:creationId xmlns:p14="http://schemas.microsoft.com/office/powerpoint/2010/main" val="3693720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79B50318-8744-4A9B-B38C-4A4262567212}" type="datetimeFigureOut">
              <a:rPr lang="tr-TR" smtClean="0"/>
              <a:t>7.6.2021</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51C2673E-E165-4D9F-A814-32D6E9F7843A}" type="slidenum">
              <a:rPr lang="tr-TR" smtClean="0"/>
              <a:t>‹#›</a:t>
            </a:fld>
            <a:endParaRPr lang="tr-TR"/>
          </a:p>
        </p:txBody>
      </p:sp>
    </p:spTree>
    <p:extLst>
      <p:ext uri="{BB962C8B-B14F-4D97-AF65-F5344CB8AC3E}">
        <p14:creationId xmlns:p14="http://schemas.microsoft.com/office/powerpoint/2010/main" val="1988020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tr-TR"/>
              <a:t>Asıl başlık stili için tıklatın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4" name="Content Placeholder 3"/>
          <p:cNvSpPr>
            <a:spLocks noGrp="1"/>
          </p:cNvSpPr>
          <p:nvPr>
            <p:ph sz="half" idx="2"/>
          </p:nvPr>
        </p:nvSpPr>
        <p:spPr>
          <a:xfrm>
            <a:off x="629842" y="2505075"/>
            <a:ext cx="3868340" cy="3684588"/>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6" name="Content Placeholder 5"/>
          <p:cNvSpPr>
            <a:spLocks noGrp="1"/>
          </p:cNvSpPr>
          <p:nvPr>
            <p:ph sz="quarter" idx="4"/>
          </p:nvPr>
        </p:nvSpPr>
        <p:spPr>
          <a:xfrm>
            <a:off x="4629150" y="2505075"/>
            <a:ext cx="3887391" cy="3684588"/>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79B50318-8744-4A9B-B38C-4A4262567212}" type="datetimeFigureOut">
              <a:rPr lang="tr-TR" smtClean="0"/>
              <a:t>7.6.2021</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51C2673E-E165-4D9F-A814-32D6E9F7843A}" type="slidenum">
              <a:rPr lang="tr-TR" smtClean="0"/>
              <a:t>‹#›</a:t>
            </a:fld>
            <a:endParaRPr lang="tr-TR"/>
          </a:p>
        </p:txBody>
      </p:sp>
    </p:spTree>
    <p:extLst>
      <p:ext uri="{BB962C8B-B14F-4D97-AF65-F5344CB8AC3E}">
        <p14:creationId xmlns:p14="http://schemas.microsoft.com/office/powerpoint/2010/main" val="2188190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Date Placeholder 2"/>
          <p:cNvSpPr>
            <a:spLocks noGrp="1"/>
          </p:cNvSpPr>
          <p:nvPr>
            <p:ph type="dt" sz="half" idx="10"/>
          </p:nvPr>
        </p:nvSpPr>
        <p:spPr/>
        <p:txBody>
          <a:bodyPr/>
          <a:lstStyle/>
          <a:p>
            <a:fld id="{79B50318-8744-4A9B-B38C-4A4262567212}" type="datetimeFigureOut">
              <a:rPr lang="tr-TR" smtClean="0"/>
              <a:t>7.6.2021</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51C2673E-E165-4D9F-A814-32D6E9F7843A}" type="slidenum">
              <a:rPr lang="tr-TR" smtClean="0"/>
              <a:t>‹#›</a:t>
            </a:fld>
            <a:endParaRPr lang="tr-TR"/>
          </a:p>
        </p:txBody>
      </p:sp>
    </p:spTree>
    <p:extLst>
      <p:ext uri="{BB962C8B-B14F-4D97-AF65-F5344CB8AC3E}">
        <p14:creationId xmlns:p14="http://schemas.microsoft.com/office/powerpoint/2010/main" val="2107057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B50318-8744-4A9B-B38C-4A4262567212}" type="datetimeFigureOut">
              <a:rPr lang="tr-TR" smtClean="0"/>
              <a:t>7.6.2021</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51C2673E-E165-4D9F-A814-32D6E9F7843A}" type="slidenum">
              <a:rPr lang="tr-TR" smtClean="0"/>
              <a:t>‹#›</a:t>
            </a:fld>
            <a:endParaRPr lang="tr-TR"/>
          </a:p>
        </p:txBody>
      </p:sp>
    </p:spTree>
    <p:extLst>
      <p:ext uri="{BB962C8B-B14F-4D97-AF65-F5344CB8AC3E}">
        <p14:creationId xmlns:p14="http://schemas.microsoft.com/office/powerpoint/2010/main" val="1724932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tr-TR"/>
              <a:t>Asıl başlık stili için tıklatın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tıklatın</a:t>
            </a:r>
          </a:p>
        </p:txBody>
      </p:sp>
      <p:sp>
        <p:nvSpPr>
          <p:cNvPr id="5" name="Date Placeholder 4"/>
          <p:cNvSpPr>
            <a:spLocks noGrp="1"/>
          </p:cNvSpPr>
          <p:nvPr>
            <p:ph type="dt" sz="half" idx="10"/>
          </p:nvPr>
        </p:nvSpPr>
        <p:spPr/>
        <p:txBody>
          <a:bodyPr/>
          <a:lstStyle/>
          <a:p>
            <a:fld id="{79B50318-8744-4A9B-B38C-4A4262567212}" type="datetimeFigureOut">
              <a:rPr lang="tr-TR" smtClean="0"/>
              <a:t>7.6.2021</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51C2673E-E165-4D9F-A814-32D6E9F7843A}" type="slidenum">
              <a:rPr lang="tr-TR" smtClean="0"/>
              <a:t>‹#›</a:t>
            </a:fld>
            <a:endParaRPr lang="tr-TR"/>
          </a:p>
        </p:txBody>
      </p:sp>
    </p:spTree>
    <p:extLst>
      <p:ext uri="{BB962C8B-B14F-4D97-AF65-F5344CB8AC3E}">
        <p14:creationId xmlns:p14="http://schemas.microsoft.com/office/powerpoint/2010/main" val="1310505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tr-TR"/>
              <a:t>Asıl başlık stili için tıklatın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simgeyi tıklatın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tıklatın</a:t>
            </a:r>
          </a:p>
        </p:txBody>
      </p:sp>
      <p:sp>
        <p:nvSpPr>
          <p:cNvPr id="5" name="Date Placeholder 4"/>
          <p:cNvSpPr>
            <a:spLocks noGrp="1"/>
          </p:cNvSpPr>
          <p:nvPr>
            <p:ph type="dt" sz="half" idx="10"/>
          </p:nvPr>
        </p:nvSpPr>
        <p:spPr/>
        <p:txBody>
          <a:bodyPr/>
          <a:lstStyle/>
          <a:p>
            <a:fld id="{79B50318-8744-4A9B-B38C-4A4262567212}" type="datetimeFigureOut">
              <a:rPr lang="tr-TR" smtClean="0"/>
              <a:t>7.6.2021</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51C2673E-E165-4D9F-A814-32D6E9F7843A}" type="slidenum">
              <a:rPr lang="tr-TR" smtClean="0"/>
              <a:t>‹#›</a:t>
            </a:fld>
            <a:endParaRPr lang="tr-TR"/>
          </a:p>
        </p:txBody>
      </p:sp>
    </p:spTree>
    <p:extLst>
      <p:ext uri="{BB962C8B-B14F-4D97-AF65-F5344CB8AC3E}">
        <p14:creationId xmlns:p14="http://schemas.microsoft.com/office/powerpoint/2010/main" val="18946624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tr-TR"/>
              <a:t>Asıl başlık stili için tıklatın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B50318-8744-4A9B-B38C-4A4262567212}" type="datetimeFigureOut">
              <a:rPr lang="tr-TR" smtClean="0"/>
              <a:t>7.6.2021</a:t>
            </a:fld>
            <a:endParaRPr lang="tr-T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2673E-E165-4D9F-A814-32D6E9F7843A}" type="slidenum">
              <a:rPr lang="tr-TR" smtClean="0"/>
              <a:t>‹#›</a:t>
            </a:fld>
            <a:endParaRPr lang="tr-TR"/>
          </a:p>
        </p:txBody>
      </p:sp>
      <p:pic>
        <p:nvPicPr>
          <p:cNvPr id="7" name="Resim 6"/>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49988" y="1122157"/>
            <a:ext cx="9735289" cy="5144500"/>
          </a:xfrm>
          <a:prstGeom prst="rect">
            <a:avLst/>
          </a:prstGeom>
        </p:spPr>
      </p:pic>
    </p:spTree>
    <p:extLst>
      <p:ext uri="{BB962C8B-B14F-4D97-AF65-F5344CB8AC3E}">
        <p14:creationId xmlns:p14="http://schemas.microsoft.com/office/powerpoint/2010/main" val="7208853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google.com.tr/url?sa=i&amp;source=images&amp;cd=&amp;cad=rja&amp;docid=6rnE8IzB689IRM&amp;tbnid=q4nE39SDwdV7AM:&amp;ved=0CAgQjRwwADgQ&amp;url=http://bhagyalaxmiborewells.com/Services.aspx&amp;ei=_FxTUc_aOsaL4AT374HYBA&amp;psig=AFQjCNErG6QY8vrdHxJOYuns9LQ1rDwI2w&amp;ust=1364504189047650" TargetMode="External"/><Relationship Id="rId1" Type="http://schemas.openxmlformats.org/officeDocument/2006/relationships/slideLayout" Target="../slideLayouts/slideLayout4.xml"/><Relationship Id="rId5" Type="http://schemas.openxmlformats.org/officeDocument/2006/relationships/image" Target="../media/image6.jpeg"/><Relationship Id="rId4" Type="http://schemas.openxmlformats.org/officeDocument/2006/relationships/hyperlink" Target="http://www.google.com.tr/url?sa=i&amp;source=images&amp;cd=&amp;cad=rja&amp;docid=p4DBMt9P175vQM&amp;tbnid=tsaQVoAnlC8zmM:&amp;ved=0CAgQjRwwADgQ&amp;url=https://www.cruickshankgroup.com/what-we-do/drilling-and-blasting&amp;ei=_1xTUe29KajV4gSJqICADw&amp;psig=AFQjCNF8E0RxZeNJZDMgKcMklCvxXVDhDg&amp;ust=1364504191788803"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www.google.com.tr/url?sa=i&amp;source=images&amp;cd=&amp;cad=rja&amp;docid=anuyfA-vTVmb8M&amp;tbnid=pwbOC2MWt0O8WM:&amp;ved=0CAgQjRwwADgQ&amp;url=http://dynamicdrillandblast.com.au/&amp;ei=FV1TUdzWKIuK4gS_h4GYBw&amp;psig=AFQjCNHQi0zZPQstfArqHVQ40XNgY-8O8g&amp;ust=1364504213757277" TargetMode="External"/><Relationship Id="rId1" Type="http://schemas.openxmlformats.org/officeDocument/2006/relationships/slideLayout" Target="../slideLayouts/slideLayout4.xml"/><Relationship Id="rId5" Type="http://schemas.openxmlformats.org/officeDocument/2006/relationships/image" Target="../media/image8.jpeg"/><Relationship Id="rId4" Type="http://schemas.openxmlformats.org/officeDocument/2006/relationships/hyperlink" Target="http://www.google.com.tr/url?sa=i&amp;source=images&amp;cd=&amp;cad=rja&amp;docid=qqAYboXfF7EhoM&amp;tbnid=K0DrX3ZwM2CEDM:&amp;ved=0CAgQjRwwAA&amp;url=http://coastaldrillingandblasting.com/&amp;ei=VVxTUZzsOsGl4ASXzYCoDQ&amp;psig=AFQjCNHZia-6OV6MqmJYAQo4SFFdJdKujQ&amp;ust=1364504022062497"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hyperlink" Target="http://www.google.com.tr/url?sa=i&amp;source=images&amp;cd=&amp;cad=rja&amp;docid=WyVoLiktKyIwBM&amp;tbnid=OYKXPWMWa4KnKM:&amp;ved=0CAgQjRwwAA&amp;url=http://www.ece.gatech.edu/research/labs/bwn/wusn/projectdescription.html&amp;ei=SmRTUfyvI6WG4ASJ94GADg&amp;psig=AFQjCNFWtAreQcIaywK8eWjUmmdkYo4XnA&amp;ust=1364506058662452" TargetMode="External"/><Relationship Id="rId1" Type="http://schemas.openxmlformats.org/officeDocument/2006/relationships/slideLayout" Target="../slideLayouts/slideLayout4.xml"/><Relationship Id="rId5" Type="http://schemas.openxmlformats.org/officeDocument/2006/relationships/image" Target="../media/image11.jpeg"/><Relationship Id="rId4" Type="http://schemas.openxmlformats.org/officeDocument/2006/relationships/hyperlink" Target="http://www.google.com.tr/url?sa=i&amp;source=images&amp;cd=&amp;cad=rja&amp;docid=vUt9Vb03lTvpEM&amp;tbnid=4sw1-SBiSbC_5M:&amp;ved=0CAgQjRwwAA&amp;url=http://www.coalcampmemories.com/miningmethods.html&amp;ei=V2RTUavLLqXe4QTOq4CoDA&amp;psig=AFQjCNHOiattgCm6gZ1sjLO1RYIBSMhRsA&amp;ust=1364506071853384"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hyperlink" Target="http://www.google.com.tr/url?sa=i&amp;source=images&amp;cd=&amp;cad=rja&amp;docid=KezsFL4KBSZ_1M&amp;tbnid=jJlFNpgVb4U_PM:&amp;ved=0CAgQjRwwADgk&amp;url=http://www.loe.org/shows/segments.html?programID=07-P13-00015&amp;segmentID=4&amp;ei=Z2RTUcb_BeiH4AST1YDACw&amp;psig=AFQjCNHb-dlIKBBl8cfmyoE0BXfQfc56Eg&amp;ust=1364506087178134" TargetMode="External"/><Relationship Id="rId1" Type="http://schemas.openxmlformats.org/officeDocument/2006/relationships/slideLayout" Target="../slideLayouts/slideLayout4.xml"/><Relationship Id="rId5" Type="http://schemas.openxmlformats.org/officeDocument/2006/relationships/image" Target="../media/image13.gif"/><Relationship Id="rId4" Type="http://schemas.openxmlformats.org/officeDocument/2006/relationships/hyperlink" Target="http://www.google.com.tr/url?sa=i&amp;source=images&amp;cd=&amp;cad=rja&amp;docid=oSL3Of3R1r58dM&amp;tbnid=VLwVFUnsqbig_M:&amp;ved=0CAgQjRwwAA&amp;url=http://rajikorba.blogspot.com/2011/06/long-wall-technology-in-coal-mines.html&amp;ei=aWZTUcHWLamD4gSix4CYCQ&amp;psig=AFQjCNEf2lVpqUY6_WC-DIPUH4tw9Pohpw&amp;ust=1364506601843833"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hyperlink" Target="http://www.google.com.tr/url?sa=i&amp;source=images&amp;cd=&amp;cad=rja&amp;docid=Zywzv0sc8xntlM&amp;tbnid=toADggqWeyDFtM:&amp;ved=0CAgQjRwwAA&amp;url=http://mainland.cctt.org/istf2008/mining.asp&amp;ei=GGtTUaqzOIe14ATiuIB4&amp;psig=AFQjCNHzIzm1eHmvLcyvAebKnqa9tIRYBA&amp;ust=1364507800963309"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hyperlink" Target="http://www.google.com.tr/url?sa=i&amp;source=images&amp;cd=&amp;cad=rja&amp;docid=ERmB1wtlzVBX-M&amp;tbnid=jWJYF3CihCYg8M:&amp;ved=0CAgQjRwwADgS&amp;url=http://www.milligazete.com.tr/haber/fevzi-seker-anisina-gures-turnuvasi-duzenlenecek-239980.htm&amp;ei=aL5UUbq_CKSn4ASV7IDgAQ&amp;psig=AFQjCNE7yIy_BvTl-UZbgejGEU5LT0EUaA&amp;ust=1364594664206854" TargetMode="External"/><Relationship Id="rId1" Type="http://schemas.openxmlformats.org/officeDocument/2006/relationships/slideLayout" Target="../slideLayouts/slideLayout4.xml"/><Relationship Id="rId4" Type="http://schemas.openxmlformats.org/officeDocument/2006/relationships/image" Target="../media/image25.jpeg"/></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33.jpeg"/></Relationships>
</file>

<file path=ppt/slides/_rels/slide2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DBT-Strebtechnik-E_chunk_1.mpg"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hyperlink" Target="http://en.wikipedia.org/w/index.php?title=File:MSJ.en.svg&amp;page=1" TargetMode="External"/></Relationships>
</file>

<file path=ppt/slides/_rels/slide4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hyperlink" Target="http://en.wikipedia.org/wiki/File:Mina_San_Jos%C3%A9_-_Luis_Urz%C3%BAa_-_Gobierno_de_Chile.jpg" TargetMode="External"/><Relationship Id="rId7" Type="http://schemas.openxmlformats.org/officeDocument/2006/relationships/image" Target="../media/image62.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1.jpeg"/><Relationship Id="rId5" Type="http://schemas.openxmlformats.org/officeDocument/2006/relationships/hyperlink" Target="http://en.wikipedia.org/wiki/File:San_Jose_Mina_-_Mision_cumplida_-_screen_capture.jpg" TargetMode="External"/><Relationship Id="rId4" Type="http://schemas.openxmlformats.org/officeDocument/2006/relationships/image" Target="../media/image60.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www.google.com.tr/url?sa=i&amp;source=images&amp;cd=&amp;cad=rja&amp;docid=X1dkmGwiGytNxM&amp;tbnid=v9W39CvE0z_x2M:&amp;ved=0CAgQjRwwAA&amp;url=http://www.mining-technology.com/contractors/project/marston/marston4.html&amp;ei=D0xTUY6DO4WkPebSgFA&amp;psig=AFQjCNGUjJK03TrLQxH4cvpXiQivVAJjXg&amp;ust=1364499856010564" TargetMode="External"/><Relationship Id="rId1" Type="http://schemas.openxmlformats.org/officeDocument/2006/relationships/slideLayout" Target="../slideLayouts/slideLayout4.xml"/><Relationship Id="rId5" Type="http://schemas.openxmlformats.org/officeDocument/2006/relationships/image" Target="../media/image4.jpeg"/><Relationship Id="rId4" Type="http://schemas.openxmlformats.org/officeDocument/2006/relationships/hyperlink" Target="http://www.google.com.tr/url?sa=i&amp;source=images&amp;cd=&amp;cad=rja&amp;docid=DHqVup8gv3u4mM&amp;tbnid=3RsgGS2BwIERAM:&amp;ved=0CAgQjRwwADgj&amp;url=http://www.123rf.com/photo_8293847_ore-conveyor-in-open-pit-mining.html&amp;ei=rE1TUdqtJIXAPOKagdAC&amp;psig=AFQjCNF0QHayq8NHQAy0pI0mh3PR8Jz2RA&amp;ust=1364500268634409"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a:spLocks noGrp="1"/>
          </p:cNvSpPr>
          <p:nvPr>
            <p:ph type="title"/>
          </p:nvPr>
        </p:nvSpPr>
        <p:spPr>
          <a:xfrm>
            <a:off x="611560" y="1772816"/>
            <a:ext cx="7920880" cy="2016224"/>
          </a:xfrm>
        </p:spPr>
        <p:txBody>
          <a:bodyPr/>
          <a:lstStyle/>
          <a:p>
            <a:r>
              <a:rPr lang="tr-TR" dirty="0"/>
              <a:t>MADEN İŞYERLERİNDE </a:t>
            </a:r>
            <a:br>
              <a:rPr lang="tr-TR" dirty="0"/>
            </a:br>
            <a:r>
              <a:rPr lang="tr-TR" dirty="0"/>
              <a:t>İŞ SAĞLIĞI VE GÜVENLİĞİ</a:t>
            </a:r>
          </a:p>
        </p:txBody>
      </p:sp>
    </p:spTree>
    <p:extLst>
      <p:ext uri="{BB962C8B-B14F-4D97-AF65-F5344CB8AC3E}">
        <p14:creationId xmlns:p14="http://schemas.microsoft.com/office/powerpoint/2010/main" val="3535037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75360"/>
            <a:ext cx="8655496" cy="1005840"/>
          </a:xfrm>
        </p:spPr>
        <p:txBody>
          <a:bodyPr>
            <a:normAutofit/>
          </a:bodyPr>
          <a:lstStyle/>
          <a:p>
            <a:r>
              <a:rPr lang="en-US" sz="2000" dirty="0" err="1"/>
              <a:t>Ateşleme</a:t>
            </a:r>
            <a:r>
              <a:rPr lang="en-US" sz="2000" dirty="0"/>
              <a:t>,</a:t>
            </a:r>
            <a:r>
              <a:rPr lang="tr-TR" sz="2000" dirty="0"/>
              <a:t> kazı işlerinde deliklere doldurulmuş olan patlayıcı maddelerin patlatılmasını, </a:t>
            </a:r>
            <a:endParaRPr lang="en-US" sz="2000" dirty="0"/>
          </a:p>
        </p:txBody>
      </p:sp>
      <p:pic>
        <p:nvPicPr>
          <p:cNvPr id="193538" name="Picture 2" descr="http://bhagyalaxmiborewells.com/images/Earthing%20%20Blasting%20Pits%20Drilling.jpg">
            <a:hlinkClick r:id="rId2"/>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2132856"/>
            <a:ext cx="4464496" cy="3147814"/>
          </a:xfrm>
          <a:prstGeom prst="rect">
            <a:avLst/>
          </a:prstGeom>
          <a:noFill/>
        </p:spPr>
      </p:pic>
      <p:pic>
        <p:nvPicPr>
          <p:cNvPr id="4" name="Picture 2" descr="https://www.cruickshankgroup.com/sites/default/files/image/drilling-blasting.jpg?1314986018">
            <a:hlinkClick r:id="rId4"/>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464497" y="2142907"/>
            <a:ext cx="4648631" cy="3127262"/>
          </a:xfrm>
          <a:prstGeom prst="rect">
            <a:avLst/>
          </a:prstGeom>
          <a:noFill/>
        </p:spPr>
      </p:pic>
    </p:spTree>
    <p:extLst>
      <p:ext uri="{BB962C8B-B14F-4D97-AF65-F5344CB8AC3E}">
        <p14:creationId xmlns:p14="http://schemas.microsoft.com/office/powerpoint/2010/main" val="1373430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err="1"/>
              <a:t>Ateşleme</a:t>
            </a:r>
            <a:endParaRPr lang="en-US" sz="2400" dirty="0"/>
          </a:p>
        </p:txBody>
      </p:sp>
      <p:pic>
        <p:nvPicPr>
          <p:cNvPr id="196610" name="Picture 2" descr="http://dynamicdrillandblast.com.au/wp-content/uploads/03.jpg">
            <a:hlinkClick r:id="rId2"/>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 y="2172878"/>
            <a:ext cx="5362749" cy="2912306"/>
          </a:xfrm>
          <a:prstGeom prst="rect">
            <a:avLst/>
          </a:prstGeom>
          <a:noFill/>
        </p:spPr>
      </p:pic>
      <p:pic>
        <p:nvPicPr>
          <p:cNvPr id="4" name="Picture 2" descr="http://coastaldrillingandblasting.com/images/home-photo-blast.jpg">
            <a:hlinkClick r:id="rId4"/>
          </p:cNvPr>
          <p:cNvPicPr>
            <a:picLocks noChangeAspect="1" noChangeArrowheads="1"/>
          </p:cNvPicPr>
          <p:nvPr/>
        </p:nvPicPr>
        <p:blipFill>
          <a:blip r:embed="rId5" cstate="print"/>
          <a:srcRect/>
          <a:stretch>
            <a:fillRect/>
          </a:stretch>
        </p:blipFill>
        <p:spPr bwMode="auto">
          <a:xfrm>
            <a:off x="5215048" y="2132856"/>
            <a:ext cx="3928953" cy="2952328"/>
          </a:xfrm>
          <a:prstGeom prst="rect">
            <a:avLst/>
          </a:prstGeom>
          <a:noFill/>
        </p:spPr>
      </p:pic>
    </p:spTree>
    <p:extLst>
      <p:ext uri="{BB962C8B-B14F-4D97-AF65-F5344CB8AC3E}">
        <p14:creationId xmlns:p14="http://schemas.microsoft.com/office/powerpoint/2010/main" val="89267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sz="2200" dirty="0"/>
              <a:t>Mermer işletmeciliği</a:t>
            </a:r>
          </a:p>
        </p:txBody>
      </p:sp>
      <p:pic>
        <p:nvPicPr>
          <p:cNvPr id="5" name="Picture 2"/>
          <p:cNvPicPr>
            <a:picLocks noChangeAspect="1" noChangeArrowheads="1"/>
          </p:cNvPicPr>
          <p:nvPr/>
        </p:nvPicPr>
        <p:blipFill>
          <a:blip r:embed="rId2" cstate="print"/>
          <a:srcRect/>
          <a:stretch>
            <a:fillRect/>
          </a:stretch>
        </p:blipFill>
        <p:spPr bwMode="auto">
          <a:xfrm>
            <a:off x="1475656" y="2132857"/>
            <a:ext cx="6264622" cy="3819703"/>
          </a:xfrm>
          <a:prstGeom prst="rect">
            <a:avLst/>
          </a:prstGeom>
          <a:noFill/>
          <a:ln w="9525">
            <a:noFill/>
            <a:miter lim="800000"/>
            <a:headEnd/>
            <a:tailEnd/>
          </a:ln>
          <a:effectLst/>
        </p:spPr>
      </p:pic>
    </p:spTree>
    <p:extLst>
      <p:ext uri="{BB962C8B-B14F-4D97-AF65-F5344CB8AC3E}">
        <p14:creationId xmlns:p14="http://schemas.microsoft.com/office/powerpoint/2010/main" val="1520488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975360"/>
            <a:ext cx="8153400" cy="581432"/>
          </a:xfrm>
        </p:spPr>
        <p:txBody>
          <a:bodyPr>
            <a:normAutofit/>
          </a:bodyPr>
          <a:lstStyle/>
          <a:p>
            <a:r>
              <a:rPr lang="en-US" sz="2200" dirty="0" err="1"/>
              <a:t>Yeraltı</a:t>
            </a:r>
            <a:r>
              <a:rPr lang="en-US" sz="2200" dirty="0"/>
              <a:t> </a:t>
            </a:r>
            <a:r>
              <a:rPr lang="en-US" sz="2200" dirty="0" err="1"/>
              <a:t>Maden</a:t>
            </a:r>
            <a:r>
              <a:rPr lang="en-US" sz="2200" dirty="0"/>
              <a:t> </a:t>
            </a:r>
            <a:r>
              <a:rPr lang="en-US" sz="2200" dirty="0" err="1"/>
              <a:t>İşletmes</a:t>
            </a:r>
            <a:r>
              <a:rPr lang="tr-TR" sz="2200" dirty="0"/>
              <a:t>i</a:t>
            </a:r>
            <a:endParaRPr lang="en-US" sz="2200" dirty="0"/>
          </a:p>
        </p:txBody>
      </p:sp>
      <p:pic>
        <p:nvPicPr>
          <p:cNvPr id="194562" name="Picture 2" descr="http://www.ece.gatech.edu/research/labs/bwn/wusn/fig/mine_structure.gif">
            <a:hlinkClick r:id="rId2"/>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51520" y="1844434"/>
            <a:ext cx="3756670" cy="4156317"/>
          </a:xfrm>
          <a:prstGeom prst="rect">
            <a:avLst/>
          </a:prstGeom>
          <a:noFill/>
        </p:spPr>
      </p:pic>
      <p:pic>
        <p:nvPicPr>
          <p:cNvPr id="194564" name="Picture 4" descr="http://www.coalcampmemories.com/images/Loading-Coal.jpg">
            <a:hlinkClick r:id="rId4"/>
          </p:cNvPr>
          <p:cNvPicPr>
            <a:picLocks noChangeAspect="1" noChangeArrowheads="1"/>
          </p:cNvPicPr>
          <p:nvPr/>
        </p:nvPicPr>
        <p:blipFill>
          <a:blip r:embed="rId5" cstate="print"/>
          <a:srcRect/>
          <a:stretch>
            <a:fillRect/>
          </a:stretch>
        </p:blipFill>
        <p:spPr bwMode="auto">
          <a:xfrm>
            <a:off x="4305300" y="1916832"/>
            <a:ext cx="4838700" cy="3810000"/>
          </a:xfrm>
          <a:prstGeom prst="rect">
            <a:avLst/>
          </a:prstGeom>
          <a:noFill/>
        </p:spPr>
      </p:pic>
    </p:spTree>
    <p:extLst>
      <p:ext uri="{BB962C8B-B14F-4D97-AF65-F5344CB8AC3E}">
        <p14:creationId xmlns:p14="http://schemas.microsoft.com/office/powerpoint/2010/main" val="4067207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92696"/>
            <a:ext cx="8153400" cy="864096"/>
          </a:xfrm>
        </p:spPr>
        <p:txBody>
          <a:bodyPr>
            <a:normAutofit fontScale="90000"/>
          </a:bodyPr>
          <a:lstStyle/>
          <a:p>
            <a:br>
              <a:rPr lang="en-US" sz="2700" b="1" i="1" dirty="0"/>
            </a:br>
            <a:br>
              <a:rPr lang="en-US" sz="2700" b="1" i="1" dirty="0"/>
            </a:br>
            <a:br>
              <a:rPr lang="en-US" sz="2700" b="1" i="1" dirty="0"/>
            </a:br>
            <a:br>
              <a:rPr lang="en-US" sz="2700" b="1" i="1" dirty="0"/>
            </a:br>
            <a:br>
              <a:rPr lang="en-US" sz="2700" b="1" i="1" dirty="0"/>
            </a:br>
            <a:br>
              <a:rPr lang="en-US" sz="2700" b="1" i="1" dirty="0"/>
            </a:br>
            <a:br>
              <a:rPr lang="tr-TR" dirty="0"/>
            </a:br>
            <a:endParaRPr lang="en-US" dirty="0"/>
          </a:p>
        </p:txBody>
      </p:sp>
      <p:pic>
        <p:nvPicPr>
          <p:cNvPr id="5" name="Picture 4" descr="http://www.loe.org/images/content/070413/AUS-Underground-mining.gif">
            <a:hlinkClick r:id="rId2"/>
          </p:cNvPr>
          <p:cNvPicPr>
            <a:picLocks noChangeAspect="1" noChangeArrowheads="1"/>
          </p:cNvPicPr>
          <p:nvPr/>
        </p:nvPicPr>
        <p:blipFill>
          <a:blip r:embed="rId3" cstate="print"/>
          <a:srcRect/>
          <a:stretch>
            <a:fillRect/>
          </a:stretch>
        </p:blipFill>
        <p:spPr bwMode="auto">
          <a:xfrm>
            <a:off x="683568" y="2780929"/>
            <a:ext cx="3096344" cy="2828505"/>
          </a:xfrm>
          <a:prstGeom prst="rect">
            <a:avLst/>
          </a:prstGeom>
          <a:noFill/>
        </p:spPr>
      </p:pic>
      <p:pic>
        <p:nvPicPr>
          <p:cNvPr id="198658" name="Picture 2" descr="http://1.bp.blogspot.com/-5bQ-IkCa72U/Tfd20UWj1FI/AAAAAAAAAHU/nHHnWr2QH6Q/s640/LongWallMining.gif">
            <a:hlinkClick r:id="rId4"/>
          </p:cNvPr>
          <p:cNvPicPr>
            <a:picLocks noChangeAspect="1" noChangeArrowheads="1"/>
          </p:cNvPicPr>
          <p:nvPr/>
        </p:nvPicPr>
        <p:blipFill>
          <a:blip r:embed="rId5" cstate="print"/>
          <a:srcRect/>
          <a:stretch>
            <a:fillRect/>
          </a:stretch>
        </p:blipFill>
        <p:spPr bwMode="auto">
          <a:xfrm>
            <a:off x="3857626" y="2348881"/>
            <a:ext cx="5286375" cy="3343275"/>
          </a:xfrm>
          <a:prstGeom prst="rect">
            <a:avLst/>
          </a:prstGeom>
          <a:noFill/>
        </p:spPr>
      </p:pic>
      <p:sp>
        <p:nvSpPr>
          <p:cNvPr id="6" name="Title 1"/>
          <p:cNvSpPr txBox="1">
            <a:spLocks/>
          </p:cNvSpPr>
          <p:nvPr/>
        </p:nvSpPr>
        <p:spPr>
          <a:xfrm>
            <a:off x="609600" y="975360"/>
            <a:ext cx="8153400" cy="581432"/>
          </a:xfrm>
          <a:prstGeom prst="rect">
            <a:avLst/>
          </a:prstGeom>
        </p:spPr>
        <p:txBody>
          <a:bodyPr vert="horz" anchor="b">
            <a:normAutofit/>
          </a:bodyPr>
          <a:lstStyle>
            <a:lvl1pPr algn="l" rtl="0" eaLnBrk="1" latinLnBrk="0" hangingPunct="1">
              <a:spcBef>
                <a:spcPct val="0"/>
              </a:spcBef>
              <a:buNone/>
              <a:defRPr kumimoji="0" lang="tr-TR" sz="4200" kern="1200">
                <a:solidFill>
                  <a:schemeClr val="tx2"/>
                </a:solidFill>
                <a:latin typeface="+mj-lt"/>
                <a:ea typeface="+mj-ea"/>
                <a:cs typeface="+mj-cs"/>
              </a:defRPr>
            </a:lvl1pPr>
          </a:lstStyle>
          <a:p>
            <a:r>
              <a:rPr lang="en-US" sz="2200"/>
              <a:t>Yeraltı Maden İşletmesi</a:t>
            </a:r>
            <a:endParaRPr lang="en-US" sz="2200" dirty="0"/>
          </a:p>
        </p:txBody>
      </p:sp>
    </p:spTree>
    <p:extLst>
      <p:ext uri="{BB962C8B-B14F-4D97-AF65-F5344CB8AC3E}">
        <p14:creationId xmlns:p14="http://schemas.microsoft.com/office/powerpoint/2010/main" val="4123057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99682" name="Picture 2" descr="http://www.uky.edu/KGS/coal/images/minmethd.gif">
            <a:hlinkClick r:id="rId2"/>
          </p:cNvPr>
          <p:cNvPicPr>
            <a:picLocks noChangeAspect="1" noChangeArrowheads="1"/>
          </p:cNvPicPr>
          <p:nvPr/>
        </p:nvPicPr>
        <p:blipFill>
          <a:blip r:embed="rId3" cstate="print"/>
          <a:srcRect/>
          <a:stretch>
            <a:fillRect/>
          </a:stretch>
        </p:blipFill>
        <p:spPr bwMode="auto">
          <a:xfrm>
            <a:off x="683568" y="2060848"/>
            <a:ext cx="6984776" cy="4009779"/>
          </a:xfrm>
          <a:prstGeom prst="rect">
            <a:avLst/>
          </a:prstGeom>
          <a:noFill/>
        </p:spPr>
      </p:pic>
    </p:spTree>
    <p:extLst>
      <p:ext uri="{BB962C8B-B14F-4D97-AF65-F5344CB8AC3E}">
        <p14:creationId xmlns:p14="http://schemas.microsoft.com/office/powerpoint/2010/main" val="839089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sz="2200" dirty="0"/>
              <a:t>Tünelcilik</a:t>
            </a:r>
          </a:p>
        </p:txBody>
      </p:sp>
      <p:pic>
        <p:nvPicPr>
          <p:cNvPr id="2051" name="Picture 3"/>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609786" y="2132856"/>
            <a:ext cx="4534214" cy="33932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6512" y="2132856"/>
            <a:ext cx="4482350" cy="3393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0474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sz="2400" dirty="0"/>
              <a:t>Çözelti Madenciliği</a:t>
            </a:r>
          </a:p>
        </p:txBody>
      </p:sp>
      <p:sp>
        <p:nvSpPr>
          <p:cNvPr id="3" name="İçerik Yer Tutucusu 2"/>
          <p:cNvSpPr>
            <a:spLocks noGrp="1"/>
          </p:cNvSpPr>
          <p:nvPr>
            <p:ph sz="quarter" idx="4294967295"/>
          </p:nvPr>
        </p:nvSpPr>
        <p:spPr>
          <a:xfrm>
            <a:off x="0" y="2209801"/>
            <a:ext cx="4495800" cy="3595463"/>
          </a:xfrm>
        </p:spPr>
        <p:txBody>
          <a:bodyPr>
            <a:normAutofit fontScale="62500" lnSpcReduction="20000"/>
          </a:bodyPr>
          <a:lstStyle/>
          <a:p>
            <a:pPr algn="just"/>
            <a:r>
              <a:rPr lang="tr-TR" sz="3200" dirty="0"/>
              <a:t>Çözelti madenciliği tuz, </a:t>
            </a:r>
            <a:r>
              <a:rPr lang="tr-TR" sz="3200" dirty="0" err="1"/>
              <a:t>trona</a:t>
            </a:r>
            <a:r>
              <a:rPr lang="tr-TR" sz="3200" dirty="0"/>
              <a:t>, kükürt ve bazı kaolinler gibi endüstriyel hammaddeler için üretim yöntemi olup, literatürde son 60 yıldır devamlı artarak kullanılmış ve geliştirilmiştir.</a:t>
            </a:r>
          </a:p>
          <a:p>
            <a:pPr algn="just"/>
            <a:r>
              <a:rPr lang="tr-TR" sz="3200" dirty="0"/>
              <a:t>Daha doğru olarak  çözelti madenciliği prosesinin tanımı "</a:t>
            </a:r>
            <a:r>
              <a:rPr lang="tr-TR" sz="3200" dirty="0">
                <a:solidFill>
                  <a:srgbClr val="00B0F0"/>
                </a:solidFill>
              </a:rPr>
              <a:t>Sondaj kuyuları  madenciliği</a:t>
            </a:r>
            <a:r>
              <a:rPr lang="tr-TR" sz="3200" dirty="0"/>
              <a:t>" olarak ifade edilebilir.</a:t>
            </a:r>
          </a:p>
          <a:p>
            <a:pPr algn="just"/>
            <a:r>
              <a:rPr lang="tr-TR" sz="3200" dirty="0"/>
              <a:t>Sondaj kuyuları ile çözelti madenciliği üretim prosesi, yeraltı mekanik madenciliğe alternatif bir yöntem olarak geliştirilmiştir. Çünkü, mekanik madencilik oldukça pahalı bir yöntemdir.</a:t>
            </a:r>
          </a:p>
          <a:p>
            <a:endParaRPr lang="tr-TR" dirty="0"/>
          </a:p>
        </p:txBody>
      </p:sp>
      <p:pic>
        <p:nvPicPr>
          <p:cNvPr id="5" name="Picture 2"/>
          <p:cNvPicPr>
            <a:picLocks noGrp="1" noChangeAspect="1" noChangeArrowheads="1"/>
          </p:cNvPicPr>
          <p:nvPr>
            <p:ph sz="quarter" idx="4294967295"/>
          </p:nvPr>
        </p:nvPicPr>
        <p:blipFill>
          <a:blip r:embed="rId2" cstate="email">
            <a:extLst>
              <a:ext uri="{28A0092B-C50C-407E-A947-70E740481C1C}">
                <a14:useLocalDpi xmlns:a14="http://schemas.microsoft.com/office/drawing/2010/main"/>
              </a:ext>
            </a:extLst>
          </a:blip>
          <a:srcRect/>
          <a:stretch>
            <a:fillRect/>
          </a:stretch>
        </p:blipFill>
        <p:spPr bwMode="auto">
          <a:xfrm>
            <a:off x="5178334" y="2209801"/>
            <a:ext cx="3219632" cy="3268663"/>
          </a:xfrm>
          <a:prstGeom prst="rect">
            <a:avLst/>
          </a:prstGeom>
          <a:noFill/>
          <a:ln w="9525">
            <a:noFill/>
            <a:miter lim="800000"/>
            <a:headEnd/>
            <a:tailEnd/>
          </a:ln>
          <a:effectLst/>
        </p:spPr>
      </p:pic>
    </p:spTree>
    <p:extLst>
      <p:ext uri="{BB962C8B-B14F-4D97-AF65-F5344CB8AC3E}">
        <p14:creationId xmlns:p14="http://schemas.microsoft.com/office/powerpoint/2010/main" val="10387954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sz="2000" dirty="0">
                <a:solidFill>
                  <a:srgbClr val="0070C0"/>
                </a:solidFill>
              </a:rPr>
              <a:t>3. Kazı Yöntemleri</a:t>
            </a:r>
          </a:p>
        </p:txBody>
      </p:sp>
      <p:sp>
        <p:nvSpPr>
          <p:cNvPr id="5" name="İçerik Yer Tutucusu 1"/>
          <p:cNvSpPr txBox="1">
            <a:spLocks/>
          </p:cNvSpPr>
          <p:nvPr/>
        </p:nvSpPr>
        <p:spPr>
          <a:xfrm>
            <a:off x="457200" y="2457451"/>
            <a:ext cx="8229600" cy="3419821"/>
          </a:xfrm>
          <a:prstGeom prst="rect">
            <a:avLst/>
          </a:prstGeom>
        </p:spPr>
        <p:txBody>
          <a:bodyPr/>
          <a:lstStyle>
            <a:lvl1pPr marL="320040" indent="-320040" algn="l" rtl="0" eaLnBrk="1" latinLnBrk="0" hangingPunct="1">
              <a:spcBef>
                <a:spcPts val="700"/>
              </a:spcBef>
              <a:buClr>
                <a:schemeClr val="accent2"/>
              </a:buClr>
              <a:buSzPct val="60000"/>
              <a:buFont typeface="Wingdings"/>
              <a:buChar char=""/>
              <a:defRPr kumimoji="0" lang="tr-T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lang="tr-T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lang="tr-T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lang="tr-T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lang="tr-T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None/>
              <a:defRPr kumimoji="0" lang="tr-T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lang="tr-T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lang="tr-T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lang="tr-TR" sz="1800" kern="1200" baseline="0">
                <a:solidFill>
                  <a:schemeClr val="tx1"/>
                </a:solidFill>
                <a:latin typeface="+mn-lt"/>
                <a:ea typeface="+mn-ea"/>
                <a:cs typeface="+mn-cs"/>
              </a:defRPr>
            </a:lvl9pPr>
          </a:lstStyle>
          <a:p>
            <a:r>
              <a:rPr lang="tr-TR" sz="2200" dirty="0"/>
              <a:t>Delme-Patlatma</a:t>
            </a:r>
          </a:p>
          <a:p>
            <a:r>
              <a:rPr lang="tr-TR" sz="2200" dirty="0"/>
              <a:t>Elle Kazı</a:t>
            </a:r>
          </a:p>
          <a:p>
            <a:r>
              <a:rPr lang="tr-TR" sz="2200" dirty="0"/>
              <a:t>Mekanize Kazı</a:t>
            </a:r>
          </a:p>
          <a:p>
            <a:pPr lvl="1"/>
            <a:r>
              <a:rPr lang="tr-TR" sz="2200" dirty="0"/>
              <a:t>Yarı Mekanize Kazı</a:t>
            </a:r>
          </a:p>
          <a:p>
            <a:pPr lvl="1"/>
            <a:r>
              <a:rPr lang="tr-TR" sz="2200" dirty="0"/>
              <a:t>Tam Mekanize Kazı</a:t>
            </a:r>
          </a:p>
        </p:txBody>
      </p:sp>
    </p:spTree>
    <p:extLst>
      <p:ext uri="{BB962C8B-B14F-4D97-AF65-F5344CB8AC3E}">
        <p14:creationId xmlns:p14="http://schemas.microsoft.com/office/powerpoint/2010/main" val="2544760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title"/>
          </p:nvPr>
        </p:nvSpPr>
        <p:spPr>
          <a:xfrm>
            <a:off x="609600" y="975360"/>
            <a:ext cx="3818384" cy="1005840"/>
          </a:xfrm>
        </p:spPr>
        <p:txBody>
          <a:bodyPr>
            <a:normAutofit/>
          </a:bodyPr>
          <a:lstStyle/>
          <a:p>
            <a:r>
              <a:rPr lang="tr-TR" sz="2400" dirty="0"/>
              <a:t>Delme - Patlatma</a:t>
            </a:r>
          </a:p>
        </p:txBody>
      </p:sp>
      <p:sp>
        <p:nvSpPr>
          <p:cNvPr id="5" name="Başlık 1"/>
          <p:cNvSpPr txBox="1">
            <a:spLocks/>
          </p:cNvSpPr>
          <p:nvPr/>
        </p:nvSpPr>
        <p:spPr>
          <a:xfrm>
            <a:off x="4716016" y="980728"/>
            <a:ext cx="3818384" cy="1005840"/>
          </a:xfrm>
          <a:prstGeom prst="rect">
            <a:avLst/>
          </a:prstGeom>
        </p:spPr>
        <p:txBody>
          <a:bodyPr vert="horz" anchor="b">
            <a:normAutofit/>
          </a:bodyPr>
          <a:lstStyle>
            <a:lvl1pPr algn="l" rtl="0" eaLnBrk="1" latinLnBrk="0" hangingPunct="1">
              <a:spcBef>
                <a:spcPct val="0"/>
              </a:spcBef>
              <a:buNone/>
              <a:defRPr kumimoji="0" lang="tr-TR" sz="4200" kern="1200">
                <a:solidFill>
                  <a:schemeClr val="tx2"/>
                </a:solidFill>
                <a:latin typeface="+mj-lt"/>
                <a:ea typeface="+mj-ea"/>
                <a:cs typeface="+mj-cs"/>
              </a:defRPr>
            </a:lvl1pPr>
          </a:lstStyle>
          <a:p>
            <a:endParaRPr lang="tr-TR" dirty="0"/>
          </a:p>
        </p:txBody>
      </p:sp>
      <p:pic>
        <p:nvPicPr>
          <p:cNvPr id="6"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4088" y="2132856"/>
            <a:ext cx="4649458" cy="3240192"/>
          </a:xfrm>
          <a:prstGeom prst="rect">
            <a:avLst/>
          </a:prstGeom>
          <a:noFill/>
          <a:ln w="9525">
            <a:noFill/>
            <a:miter lim="800000"/>
            <a:headEnd/>
            <a:tailEnd/>
          </a:ln>
          <a:effectLst/>
        </p:spPr>
      </p:pic>
      <p:sp>
        <p:nvSpPr>
          <p:cNvPr id="8" name="Başlık 1"/>
          <p:cNvSpPr txBox="1">
            <a:spLocks/>
          </p:cNvSpPr>
          <p:nvPr/>
        </p:nvSpPr>
        <p:spPr>
          <a:xfrm>
            <a:off x="4716016" y="988296"/>
            <a:ext cx="3818384" cy="1005840"/>
          </a:xfrm>
          <a:prstGeom prst="rect">
            <a:avLst/>
          </a:prstGeom>
        </p:spPr>
        <p:txBody>
          <a:bodyPr vert="horz" anchor="b">
            <a:normAutofit/>
          </a:bodyPr>
          <a:lstStyle>
            <a:lvl1pPr algn="l" rtl="0" eaLnBrk="1" latinLnBrk="0" hangingPunct="1">
              <a:spcBef>
                <a:spcPct val="0"/>
              </a:spcBef>
              <a:buNone/>
              <a:defRPr kumimoji="0" lang="tr-TR" sz="4200" kern="1200">
                <a:solidFill>
                  <a:schemeClr val="tx2"/>
                </a:solidFill>
                <a:latin typeface="+mj-lt"/>
                <a:ea typeface="+mj-ea"/>
                <a:cs typeface="+mj-cs"/>
              </a:defRPr>
            </a:lvl1pPr>
          </a:lstStyle>
          <a:p>
            <a:r>
              <a:rPr lang="tr-TR" sz="2400" dirty="0"/>
              <a:t>Elle Kazı</a:t>
            </a:r>
          </a:p>
        </p:txBody>
      </p:sp>
      <p:pic>
        <p:nvPicPr>
          <p:cNvPr id="9"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794797" y="2132856"/>
            <a:ext cx="4319960" cy="3240192"/>
          </a:xfrm>
          <a:prstGeom prst="rect">
            <a:avLst/>
          </a:prstGeom>
          <a:noFill/>
          <a:ln w="9525">
            <a:noFill/>
            <a:miter lim="800000"/>
            <a:headEnd/>
            <a:tailEnd/>
          </a:ln>
          <a:effectLst/>
        </p:spPr>
      </p:pic>
    </p:spTree>
    <p:extLst>
      <p:ext uri="{BB962C8B-B14F-4D97-AF65-F5344CB8AC3E}">
        <p14:creationId xmlns:p14="http://schemas.microsoft.com/office/powerpoint/2010/main" val="1097594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a:spLocks noGrp="1"/>
          </p:cNvSpPr>
          <p:nvPr>
            <p:ph sz="quarter" idx="4294967295"/>
          </p:nvPr>
        </p:nvSpPr>
        <p:spPr>
          <a:xfrm>
            <a:off x="609600" y="2209802"/>
            <a:ext cx="8282880" cy="931167"/>
          </a:xfrm>
        </p:spPr>
        <p:txBody>
          <a:bodyPr>
            <a:noAutofit/>
          </a:bodyPr>
          <a:lstStyle/>
          <a:p>
            <a:pPr marL="0" indent="0">
              <a:buNone/>
            </a:pPr>
            <a:r>
              <a:rPr lang="tr-TR" sz="1600" b="1" u="sng" dirty="0"/>
              <a:t>Konunun genel amacı:</a:t>
            </a:r>
            <a:r>
              <a:rPr lang="tr-TR" sz="1600" dirty="0"/>
              <a:t> Katılımcıların, maden işyerlerinde yapılan çalışmalarda ortaya çıkabilecek riskleri ve bunlara karşın alınması gereken önlemleri öğrenmelerine yardımcı olmaktır.</a:t>
            </a:r>
          </a:p>
        </p:txBody>
      </p:sp>
      <p:sp>
        <p:nvSpPr>
          <p:cNvPr id="4" name="Rectangle 3"/>
          <p:cNvSpPr>
            <a:spLocks noGrp="1"/>
          </p:cNvSpPr>
          <p:nvPr>
            <p:ph sz="quarter" idx="4294967295"/>
          </p:nvPr>
        </p:nvSpPr>
        <p:spPr>
          <a:xfrm>
            <a:off x="683568" y="3140968"/>
            <a:ext cx="8208912" cy="2592288"/>
          </a:xfrm>
        </p:spPr>
        <p:txBody>
          <a:bodyPr>
            <a:noAutofit/>
          </a:bodyPr>
          <a:lstStyle/>
          <a:p>
            <a:pPr marL="0" indent="0">
              <a:buNone/>
            </a:pPr>
            <a:r>
              <a:rPr lang="tr-TR" sz="1600" b="1" u="sng" dirty="0"/>
              <a:t>Öğrenme hedefleri: </a:t>
            </a:r>
            <a:r>
              <a:rPr lang="tr-TR" sz="1600" dirty="0"/>
              <a:t>Bu dersin sonunda katılımcılar;</a:t>
            </a:r>
          </a:p>
          <a:p>
            <a:r>
              <a:rPr lang="tr-TR" sz="1600" dirty="0"/>
              <a:t>Yeraltında, yerüstünde ve sondajla yapılan madencilik çalışmalarında iş sağlığı ve güvenliği yönünden önemli konuları tanımlar.</a:t>
            </a:r>
          </a:p>
          <a:p>
            <a:r>
              <a:rPr lang="tr-TR" sz="1600" dirty="0"/>
              <a:t>Yeraltında, yerüstünde ve sondajla yapılan madencilik çalışmalarında karşılaşılabilecek riskleri belirler.</a:t>
            </a:r>
          </a:p>
          <a:p>
            <a:r>
              <a:rPr lang="tr-TR" sz="1600" dirty="0"/>
              <a:t>Yeraltında, yerüstünde ve sondajla yapılan madencilik çalışmalarında karşılaşılabilecek riske göre alınması gereken iş sağlığı ve güvenliği önlemlerini belirler.</a:t>
            </a:r>
          </a:p>
        </p:txBody>
      </p:sp>
    </p:spTree>
    <p:extLst>
      <p:ext uri="{BB962C8B-B14F-4D97-AF65-F5344CB8AC3E}">
        <p14:creationId xmlns:p14="http://schemas.microsoft.com/office/powerpoint/2010/main" val="9589908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title"/>
          </p:nvPr>
        </p:nvSpPr>
        <p:spPr>
          <a:xfrm>
            <a:off x="609600" y="975360"/>
            <a:ext cx="4034408" cy="1005840"/>
          </a:xfrm>
        </p:spPr>
        <p:txBody>
          <a:bodyPr>
            <a:normAutofit/>
          </a:bodyPr>
          <a:lstStyle/>
          <a:p>
            <a:r>
              <a:rPr lang="tr-TR" sz="2400" dirty="0"/>
              <a:t>Yarı mekanize kazı</a:t>
            </a:r>
          </a:p>
        </p:txBody>
      </p:sp>
      <p:sp>
        <p:nvSpPr>
          <p:cNvPr id="5" name="Başlık 1"/>
          <p:cNvSpPr txBox="1">
            <a:spLocks/>
          </p:cNvSpPr>
          <p:nvPr/>
        </p:nvSpPr>
        <p:spPr>
          <a:xfrm>
            <a:off x="4716016" y="980728"/>
            <a:ext cx="4034408" cy="1005840"/>
          </a:xfrm>
          <a:prstGeom prst="rect">
            <a:avLst/>
          </a:prstGeom>
        </p:spPr>
        <p:txBody>
          <a:bodyPr vert="horz" anchor="b">
            <a:normAutofit/>
          </a:bodyPr>
          <a:lstStyle>
            <a:lvl1pPr algn="l" rtl="0" eaLnBrk="1" latinLnBrk="0" hangingPunct="1">
              <a:spcBef>
                <a:spcPct val="0"/>
              </a:spcBef>
              <a:buNone/>
              <a:defRPr kumimoji="0" lang="tr-TR" sz="4200" kern="1200">
                <a:solidFill>
                  <a:schemeClr val="tx2"/>
                </a:solidFill>
                <a:latin typeface="+mj-lt"/>
                <a:ea typeface="+mj-ea"/>
                <a:cs typeface="+mj-cs"/>
              </a:defRPr>
            </a:lvl1pPr>
          </a:lstStyle>
          <a:p>
            <a:r>
              <a:rPr lang="tr-TR" sz="2400" dirty="0"/>
              <a:t>Tam mekanize kazı</a:t>
            </a:r>
          </a:p>
        </p:txBody>
      </p:sp>
      <p:pic>
        <p:nvPicPr>
          <p:cNvPr id="3074"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5522" y="2205264"/>
            <a:ext cx="4741538" cy="36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332713" y="2204864"/>
            <a:ext cx="4801014" cy="36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41445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title"/>
          </p:nvPr>
        </p:nvSpPr>
        <p:spPr>
          <a:xfrm>
            <a:off x="609600" y="975360"/>
            <a:ext cx="2162200" cy="365408"/>
          </a:xfrm>
        </p:spPr>
        <p:txBody>
          <a:bodyPr>
            <a:normAutofit fontScale="90000"/>
          </a:bodyPr>
          <a:lstStyle/>
          <a:p>
            <a:r>
              <a:rPr lang="tr-TR" sz="2400" dirty="0"/>
              <a:t>Nakliyat</a:t>
            </a:r>
          </a:p>
        </p:txBody>
      </p:sp>
      <p:sp>
        <p:nvSpPr>
          <p:cNvPr id="5" name="Başlık 1"/>
          <p:cNvSpPr txBox="1">
            <a:spLocks/>
          </p:cNvSpPr>
          <p:nvPr/>
        </p:nvSpPr>
        <p:spPr>
          <a:xfrm>
            <a:off x="611560" y="1556792"/>
            <a:ext cx="2162200" cy="365408"/>
          </a:xfrm>
          <a:prstGeom prst="rect">
            <a:avLst/>
          </a:prstGeom>
        </p:spPr>
        <p:txBody>
          <a:bodyPr vert="horz" anchor="b">
            <a:normAutofit fontScale="82500" lnSpcReduction="20000"/>
          </a:bodyPr>
          <a:lstStyle>
            <a:lvl1pPr algn="l" rtl="0" eaLnBrk="1" latinLnBrk="0" hangingPunct="1">
              <a:spcBef>
                <a:spcPct val="0"/>
              </a:spcBef>
              <a:buNone/>
              <a:defRPr kumimoji="0" lang="tr-TR" sz="4200" kern="1200">
                <a:solidFill>
                  <a:schemeClr val="tx2"/>
                </a:solidFill>
                <a:latin typeface="+mj-lt"/>
                <a:ea typeface="+mj-ea"/>
                <a:cs typeface="+mj-cs"/>
              </a:defRPr>
            </a:lvl1pPr>
          </a:lstStyle>
          <a:p>
            <a:r>
              <a:rPr lang="tr-TR" sz="2400" dirty="0"/>
              <a:t>Vagon</a:t>
            </a:r>
          </a:p>
        </p:txBody>
      </p:sp>
      <p:pic>
        <p:nvPicPr>
          <p:cNvPr id="6" name="Picture 7"/>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11561" y="2192291"/>
            <a:ext cx="2831071" cy="3773487"/>
          </a:xfrm>
          <a:prstGeom prst="rect">
            <a:avLst/>
          </a:prstGeom>
          <a:noFill/>
          <a:ln w="9525">
            <a:noFill/>
            <a:miter lim="800000"/>
            <a:headEnd/>
            <a:tailEnd/>
          </a:ln>
          <a:effectLst/>
        </p:spPr>
      </p:pic>
      <p:pic>
        <p:nvPicPr>
          <p:cNvPr id="7" name="Picture 2"/>
          <p:cNvPicPr>
            <a:picLocks noGrp="1" noChangeAspect="1" noChangeArrowheads="1"/>
          </p:cNvPicPr>
          <p:nvPr>
            <p:ph sz="quarter" idx="4294967295"/>
          </p:nvPr>
        </p:nvPicPr>
        <p:blipFill>
          <a:blip r:embed="rId3" cstate="email">
            <a:extLst>
              <a:ext uri="{28A0092B-C50C-407E-A947-70E740481C1C}">
                <a14:useLocalDpi xmlns:a14="http://schemas.microsoft.com/office/drawing/2010/main"/>
              </a:ext>
            </a:extLst>
          </a:blip>
          <a:srcRect/>
          <a:stretch>
            <a:fillRect/>
          </a:stretch>
        </p:blipFill>
        <p:spPr bwMode="auto">
          <a:xfrm>
            <a:off x="4213196" y="2309892"/>
            <a:ext cx="4518055" cy="3567380"/>
          </a:xfrm>
          <a:prstGeom prst="rect">
            <a:avLst/>
          </a:prstGeom>
          <a:noFill/>
          <a:ln w="9525">
            <a:noFill/>
            <a:miter lim="800000"/>
            <a:headEnd/>
            <a:tailEnd/>
          </a:ln>
          <a:effectLst/>
        </p:spPr>
      </p:pic>
      <p:sp>
        <p:nvSpPr>
          <p:cNvPr id="8" name="Başlık 1"/>
          <p:cNvSpPr txBox="1">
            <a:spLocks/>
          </p:cNvSpPr>
          <p:nvPr/>
        </p:nvSpPr>
        <p:spPr>
          <a:xfrm>
            <a:off x="4283968" y="1586633"/>
            <a:ext cx="2162200" cy="365408"/>
          </a:xfrm>
          <a:prstGeom prst="rect">
            <a:avLst/>
          </a:prstGeom>
        </p:spPr>
        <p:txBody>
          <a:bodyPr vert="horz" anchor="b">
            <a:normAutofit fontScale="82500" lnSpcReduction="20000"/>
          </a:bodyPr>
          <a:lstStyle>
            <a:lvl1pPr algn="l" rtl="0" eaLnBrk="1" latinLnBrk="0" hangingPunct="1">
              <a:spcBef>
                <a:spcPct val="0"/>
              </a:spcBef>
              <a:buNone/>
              <a:defRPr kumimoji="0" lang="tr-TR" sz="4200" kern="1200">
                <a:solidFill>
                  <a:schemeClr val="tx2"/>
                </a:solidFill>
                <a:latin typeface="+mj-lt"/>
                <a:ea typeface="+mj-ea"/>
                <a:cs typeface="+mj-cs"/>
              </a:defRPr>
            </a:lvl1pPr>
          </a:lstStyle>
          <a:p>
            <a:r>
              <a:rPr lang="tr-TR" sz="2400" dirty="0"/>
              <a:t>Bant</a:t>
            </a:r>
          </a:p>
        </p:txBody>
      </p:sp>
    </p:spTree>
    <p:extLst>
      <p:ext uri="{BB962C8B-B14F-4D97-AF65-F5344CB8AC3E}">
        <p14:creationId xmlns:p14="http://schemas.microsoft.com/office/powerpoint/2010/main" val="37822129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title"/>
          </p:nvPr>
        </p:nvSpPr>
        <p:spPr>
          <a:xfrm>
            <a:off x="609600" y="975360"/>
            <a:ext cx="3818384" cy="1005840"/>
          </a:xfrm>
        </p:spPr>
        <p:txBody>
          <a:bodyPr>
            <a:normAutofit/>
          </a:bodyPr>
          <a:lstStyle/>
          <a:p>
            <a:r>
              <a:rPr lang="tr-TR" sz="2400" dirty="0"/>
              <a:t>Katır-at</a:t>
            </a:r>
          </a:p>
        </p:txBody>
      </p:sp>
      <p:pic>
        <p:nvPicPr>
          <p:cNvPr id="5" name="Picture 4" descr="http://www.milligazete.com.tr/img/ars/191306.jpg">
            <a:hlinkClick r:id="rId2"/>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6359" y="2420888"/>
            <a:ext cx="4682626" cy="3104128"/>
          </a:xfrm>
          <a:prstGeom prst="rect">
            <a:avLst/>
          </a:prstGeom>
          <a:noFill/>
        </p:spPr>
      </p:pic>
      <p:sp>
        <p:nvSpPr>
          <p:cNvPr id="6" name="Başlık 1"/>
          <p:cNvSpPr txBox="1">
            <a:spLocks/>
          </p:cNvSpPr>
          <p:nvPr/>
        </p:nvSpPr>
        <p:spPr>
          <a:xfrm>
            <a:off x="4644008" y="980728"/>
            <a:ext cx="3818384" cy="1005840"/>
          </a:xfrm>
          <a:prstGeom prst="rect">
            <a:avLst/>
          </a:prstGeom>
        </p:spPr>
        <p:txBody>
          <a:bodyPr vert="horz" anchor="b">
            <a:normAutofit/>
          </a:bodyPr>
          <a:lstStyle>
            <a:lvl1pPr algn="l" rtl="0" eaLnBrk="1" latinLnBrk="0" hangingPunct="1">
              <a:spcBef>
                <a:spcPct val="0"/>
              </a:spcBef>
              <a:buNone/>
              <a:defRPr kumimoji="0" lang="tr-TR" sz="4200" kern="1200">
                <a:solidFill>
                  <a:schemeClr val="tx2"/>
                </a:solidFill>
                <a:latin typeface="+mj-lt"/>
                <a:ea typeface="+mj-ea"/>
                <a:cs typeface="+mj-cs"/>
              </a:defRPr>
            </a:lvl1pPr>
          </a:lstStyle>
          <a:p>
            <a:r>
              <a:rPr lang="tr-TR" sz="2400" dirty="0"/>
              <a:t>El ile</a:t>
            </a:r>
          </a:p>
        </p:txBody>
      </p:sp>
      <p:pic>
        <p:nvPicPr>
          <p:cNvPr id="6146"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644008" y="2420888"/>
            <a:ext cx="4176464" cy="31041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65088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title"/>
          </p:nvPr>
        </p:nvSpPr>
        <p:spPr>
          <a:xfrm>
            <a:off x="609600" y="975360"/>
            <a:ext cx="2738264" cy="1005840"/>
          </a:xfrm>
        </p:spPr>
        <p:txBody>
          <a:bodyPr>
            <a:normAutofit/>
          </a:bodyPr>
          <a:lstStyle/>
          <a:p>
            <a:r>
              <a:rPr lang="tr-TR" sz="2400" dirty="0"/>
              <a:t>Zincirli konveyör</a:t>
            </a:r>
          </a:p>
        </p:txBody>
      </p:sp>
      <p:pic>
        <p:nvPicPr>
          <p:cNvPr id="5"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40233" y="2348880"/>
            <a:ext cx="3936781" cy="2952328"/>
          </a:xfrm>
          <a:prstGeom prst="rect">
            <a:avLst/>
          </a:prstGeom>
          <a:noFill/>
          <a:ln w="9525">
            <a:noFill/>
            <a:miter lim="800000"/>
            <a:headEnd/>
            <a:tailEnd/>
          </a:ln>
          <a:effectLst/>
        </p:spPr>
      </p:pic>
      <p:pic>
        <p:nvPicPr>
          <p:cNvPr id="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679330" y="2296972"/>
            <a:ext cx="4464670" cy="2978582"/>
          </a:xfrm>
          <a:prstGeom prst="rect">
            <a:avLst/>
          </a:prstGeom>
          <a:noFill/>
          <a:ln w="9525">
            <a:noFill/>
            <a:miter lim="800000"/>
            <a:headEnd/>
            <a:tailEnd/>
          </a:ln>
          <a:effectLst/>
        </p:spPr>
      </p:pic>
      <p:sp>
        <p:nvSpPr>
          <p:cNvPr id="7" name="Başlık 1"/>
          <p:cNvSpPr txBox="1">
            <a:spLocks/>
          </p:cNvSpPr>
          <p:nvPr/>
        </p:nvSpPr>
        <p:spPr>
          <a:xfrm>
            <a:off x="4679330" y="881257"/>
            <a:ext cx="3853110" cy="1005840"/>
          </a:xfrm>
          <a:prstGeom prst="rect">
            <a:avLst/>
          </a:prstGeom>
        </p:spPr>
        <p:txBody>
          <a:bodyPr vert="horz" anchor="b">
            <a:normAutofit/>
          </a:bodyPr>
          <a:lstStyle>
            <a:lvl1pPr algn="l" rtl="0" eaLnBrk="1" latinLnBrk="0" hangingPunct="1">
              <a:spcBef>
                <a:spcPct val="0"/>
              </a:spcBef>
              <a:buNone/>
              <a:defRPr kumimoji="0" lang="tr-TR" sz="4200" kern="1200">
                <a:solidFill>
                  <a:schemeClr val="tx2"/>
                </a:solidFill>
                <a:latin typeface="+mj-lt"/>
                <a:ea typeface="+mj-ea"/>
                <a:cs typeface="+mj-cs"/>
              </a:defRPr>
            </a:lvl1pPr>
          </a:lstStyle>
          <a:p>
            <a:r>
              <a:rPr lang="tr-TR" sz="2400" dirty="0"/>
              <a:t>Yükle – Taşı - Boşalt (YTB)</a:t>
            </a:r>
          </a:p>
        </p:txBody>
      </p:sp>
    </p:spTree>
    <p:extLst>
      <p:ext uri="{BB962C8B-B14F-4D97-AF65-F5344CB8AC3E}">
        <p14:creationId xmlns:p14="http://schemas.microsoft.com/office/powerpoint/2010/main" val="1862496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title"/>
          </p:nvPr>
        </p:nvSpPr>
        <p:spPr>
          <a:xfrm>
            <a:off x="609600" y="975360"/>
            <a:ext cx="3314328" cy="1005840"/>
          </a:xfrm>
        </p:spPr>
        <p:txBody>
          <a:bodyPr>
            <a:normAutofit/>
          </a:bodyPr>
          <a:lstStyle/>
          <a:p>
            <a:r>
              <a:rPr lang="tr-TR" sz="2000" dirty="0">
                <a:solidFill>
                  <a:srgbClr val="0070C0"/>
                </a:solidFill>
              </a:rPr>
              <a:t>4. Tahkimat</a:t>
            </a:r>
          </a:p>
        </p:txBody>
      </p:sp>
      <p:sp>
        <p:nvSpPr>
          <p:cNvPr id="3" name="İçerik Yer Tutucusu 2"/>
          <p:cNvSpPr>
            <a:spLocks noGrp="1"/>
          </p:cNvSpPr>
          <p:nvPr>
            <p:ph sz="quarter" idx="4294967295"/>
          </p:nvPr>
        </p:nvSpPr>
        <p:spPr/>
        <p:txBody>
          <a:bodyPr>
            <a:normAutofit/>
          </a:bodyPr>
          <a:lstStyle/>
          <a:p>
            <a:pPr algn="just"/>
            <a:r>
              <a:rPr lang="tr-TR" dirty="0"/>
              <a:t>Yer altı madenciliğinin en önemli unsurlarından birisi de TAHKİMAT sistemidir. </a:t>
            </a:r>
          </a:p>
          <a:p>
            <a:pPr algn="just"/>
            <a:r>
              <a:rPr lang="tr-TR" dirty="0"/>
              <a:t>Tahkimat sistemi hazırlıkların ve üretimin aksamadan sürdürülebilmesi için tavan kayaçların göçmesini engelleyebilmek amacıyla uygulanan destek sistemleridir.</a:t>
            </a:r>
          </a:p>
          <a:p>
            <a:pPr algn="just"/>
            <a:r>
              <a:rPr lang="tr-TR" dirty="0"/>
              <a:t>Uygulandığı yere ve uygulama amacına göre çeşitlilikler arz etmektedir.</a:t>
            </a:r>
          </a:p>
          <a:p>
            <a:endParaRPr lang="tr-TR" dirty="0"/>
          </a:p>
        </p:txBody>
      </p:sp>
      <p:pic>
        <p:nvPicPr>
          <p:cNvPr id="4098"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572000" y="2276872"/>
            <a:ext cx="4468572"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Başlık 1"/>
          <p:cNvSpPr txBox="1">
            <a:spLocks/>
          </p:cNvSpPr>
          <p:nvPr/>
        </p:nvSpPr>
        <p:spPr>
          <a:xfrm>
            <a:off x="4588364" y="1484784"/>
            <a:ext cx="4376124" cy="402881"/>
          </a:xfrm>
          <a:prstGeom prst="rect">
            <a:avLst/>
          </a:prstGeom>
        </p:spPr>
        <p:txBody>
          <a:bodyPr vert="horz" anchor="b">
            <a:normAutofit/>
          </a:bodyPr>
          <a:lstStyle>
            <a:lvl1pPr algn="l" rtl="0" eaLnBrk="1" latinLnBrk="0" hangingPunct="1">
              <a:spcBef>
                <a:spcPct val="0"/>
              </a:spcBef>
              <a:buNone/>
              <a:defRPr kumimoji="0" lang="tr-TR" sz="4200" kern="1200">
                <a:solidFill>
                  <a:schemeClr val="tx2"/>
                </a:solidFill>
                <a:latin typeface="+mj-lt"/>
                <a:ea typeface="+mj-ea"/>
                <a:cs typeface="+mj-cs"/>
              </a:defRPr>
            </a:lvl1pPr>
          </a:lstStyle>
          <a:p>
            <a:r>
              <a:rPr lang="tr-TR" sz="1800" dirty="0"/>
              <a:t>Galeri Tahkimatı (Çelik)</a:t>
            </a:r>
          </a:p>
        </p:txBody>
      </p:sp>
    </p:spTree>
    <p:extLst>
      <p:ext uri="{BB962C8B-B14F-4D97-AF65-F5344CB8AC3E}">
        <p14:creationId xmlns:p14="http://schemas.microsoft.com/office/powerpoint/2010/main" val="17094914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title"/>
          </p:nvPr>
        </p:nvSpPr>
        <p:spPr>
          <a:xfrm>
            <a:off x="109446" y="1052736"/>
            <a:ext cx="4390546" cy="1005840"/>
          </a:xfrm>
        </p:spPr>
        <p:txBody>
          <a:bodyPr>
            <a:normAutofit/>
          </a:bodyPr>
          <a:lstStyle/>
          <a:p>
            <a:r>
              <a:rPr lang="tr-TR" sz="1800" dirty="0" err="1"/>
              <a:t>Desandre</a:t>
            </a:r>
            <a:r>
              <a:rPr lang="tr-TR" sz="1800" dirty="0"/>
              <a:t> Tahkimatı (Ahşap)</a:t>
            </a:r>
          </a:p>
        </p:txBody>
      </p:sp>
      <p:pic>
        <p:nvPicPr>
          <p:cNvPr id="5"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0314" y="2420889"/>
            <a:ext cx="4409678" cy="2939785"/>
          </a:xfrm>
          <a:prstGeom prst="rect">
            <a:avLst/>
          </a:prstGeom>
          <a:noFill/>
          <a:ln w="9525">
            <a:noFill/>
            <a:miter lim="800000"/>
            <a:headEnd/>
            <a:tailEnd/>
          </a:ln>
          <a:effectLst/>
        </p:spPr>
      </p:pic>
      <p:pic>
        <p:nvPicPr>
          <p:cNvPr id="5122" name="Picture 2" descr="https://encrypted-tbn3.gstatic.com/images?q=tbn:ANd9GcS5C_TPj43aam0HIZa7-qSUt5J0xXgqjfmIZ5IJRBf64TzSM8C8_A"/>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88025" y="2204865"/>
            <a:ext cx="4213165" cy="3155809"/>
          </a:xfrm>
          <a:prstGeom prst="rect">
            <a:avLst/>
          </a:prstGeom>
          <a:noFill/>
          <a:extLst>
            <a:ext uri="{909E8E84-426E-40DD-AFC4-6F175D3DCCD1}">
              <a14:hiddenFill xmlns:a14="http://schemas.microsoft.com/office/drawing/2010/main">
                <a:solidFill>
                  <a:srgbClr val="FFFFFF"/>
                </a:solidFill>
              </a14:hiddenFill>
            </a:ext>
          </a:extLst>
        </p:spPr>
      </p:pic>
      <p:sp>
        <p:nvSpPr>
          <p:cNvPr id="7" name="Başlık 1"/>
          <p:cNvSpPr txBox="1">
            <a:spLocks/>
          </p:cNvSpPr>
          <p:nvPr/>
        </p:nvSpPr>
        <p:spPr>
          <a:xfrm>
            <a:off x="4699333" y="980728"/>
            <a:ext cx="4390546" cy="1005840"/>
          </a:xfrm>
          <a:prstGeom prst="rect">
            <a:avLst/>
          </a:prstGeom>
        </p:spPr>
        <p:txBody>
          <a:bodyPr vert="horz" anchor="b">
            <a:normAutofit/>
          </a:bodyPr>
          <a:lstStyle>
            <a:lvl1pPr algn="l" rtl="0" eaLnBrk="1" latinLnBrk="0" hangingPunct="1">
              <a:spcBef>
                <a:spcPct val="0"/>
              </a:spcBef>
              <a:buNone/>
              <a:defRPr kumimoji="0" lang="tr-TR" sz="4200" kern="1200">
                <a:solidFill>
                  <a:schemeClr val="tx2"/>
                </a:solidFill>
                <a:latin typeface="+mj-lt"/>
                <a:ea typeface="+mj-ea"/>
                <a:cs typeface="+mj-cs"/>
              </a:defRPr>
            </a:lvl1pPr>
          </a:lstStyle>
          <a:p>
            <a:r>
              <a:rPr lang="tr-TR" sz="1800" dirty="0"/>
              <a:t>Ayak Tahkimatı (Ahşap)</a:t>
            </a:r>
          </a:p>
        </p:txBody>
      </p:sp>
    </p:spTree>
    <p:extLst>
      <p:ext uri="{BB962C8B-B14F-4D97-AF65-F5344CB8AC3E}">
        <p14:creationId xmlns:p14="http://schemas.microsoft.com/office/powerpoint/2010/main" val="9152026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sz="1800" dirty="0"/>
              <a:t>Yürüyen Tahkimat</a:t>
            </a:r>
          </a:p>
        </p:txBody>
      </p:sp>
      <p:pic>
        <p:nvPicPr>
          <p:cNvPr id="5"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68313" y="2121525"/>
            <a:ext cx="1943447" cy="1640929"/>
          </a:xfrm>
          <a:prstGeom prst="rect">
            <a:avLst/>
          </a:prstGeom>
          <a:noFill/>
          <a:ln w="9525">
            <a:noFill/>
            <a:miter lim="800000"/>
            <a:headEnd/>
            <a:tailEnd/>
          </a:ln>
          <a:effectLst/>
        </p:spPr>
      </p:pic>
      <p:pic>
        <p:nvPicPr>
          <p:cNvPr id="6" name="Picture 4"/>
          <p:cNvPicPr>
            <a:picLocks noChangeAspect="1" noChangeArrowheads="1"/>
          </p:cNvPicPr>
          <p:nvPr/>
        </p:nvPicPr>
        <p:blipFill>
          <a:blip r:embed="rId3" cstate="print"/>
          <a:srcRect/>
          <a:stretch>
            <a:fillRect/>
          </a:stretch>
        </p:blipFill>
        <p:spPr bwMode="auto">
          <a:xfrm>
            <a:off x="323528" y="3771382"/>
            <a:ext cx="3079581" cy="2105890"/>
          </a:xfrm>
          <a:prstGeom prst="rect">
            <a:avLst/>
          </a:prstGeom>
          <a:noFill/>
          <a:ln w="9525">
            <a:noFill/>
            <a:miter lim="800000"/>
            <a:headEnd/>
            <a:tailEnd/>
          </a:ln>
          <a:effectLst/>
        </p:spPr>
      </p:pic>
      <p:pic>
        <p:nvPicPr>
          <p:cNvPr id="7" name="Picture 5"/>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067944" y="2326223"/>
            <a:ext cx="4535760" cy="3401147"/>
          </a:xfrm>
          <a:prstGeom prst="rect">
            <a:avLst/>
          </a:prstGeom>
          <a:noFill/>
          <a:ln w="9525">
            <a:noFill/>
            <a:miter lim="800000"/>
            <a:headEnd/>
            <a:tailEnd/>
          </a:ln>
          <a:effectLst/>
        </p:spPr>
      </p:pic>
    </p:spTree>
    <p:extLst>
      <p:ext uri="{BB962C8B-B14F-4D97-AF65-F5344CB8AC3E}">
        <p14:creationId xmlns:p14="http://schemas.microsoft.com/office/powerpoint/2010/main" val="8707630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title"/>
          </p:nvPr>
        </p:nvSpPr>
        <p:spPr>
          <a:xfrm>
            <a:off x="107504" y="980728"/>
            <a:ext cx="8153400" cy="1005840"/>
          </a:xfrm>
        </p:spPr>
        <p:txBody>
          <a:bodyPr>
            <a:normAutofit/>
          </a:bodyPr>
          <a:lstStyle/>
          <a:p>
            <a:r>
              <a:rPr lang="tr-TR" sz="1800" dirty="0"/>
              <a:t>Cevher Hazırlama ve Zenginleştirme</a:t>
            </a:r>
          </a:p>
        </p:txBody>
      </p:sp>
      <p:sp>
        <p:nvSpPr>
          <p:cNvPr id="3" name="İçerik Yer Tutucusu 2"/>
          <p:cNvSpPr>
            <a:spLocks noGrp="1"/>
          </p:cNvSpPr>
          <p:nvPr>
            <p:ph sz="quarter" idx="4294967295"/>
          </p:nvPr>
        </p:nvSpPr>
        <p:spPr>
          <a:xfrm>
            <a:off x="0" y="2209801"/>
            <a:ext cx="4495800" cy="3595463"/>
          </a:xfrm>
        </p:spPr>
        <p:txBody>
          <a:bodyPr>
            <a:normAutofit fontScale="92500" lnSpcReduction="10000"/>
          </a:bodyPr>
          <a:lstStyle/>
          <a:p>
            <a:r>
              <a:rPr lang="tr-TR" sz="2400" dirty="0"/>
              <a:t>Cevher Hazırlama</a:t>
            </a:r>
          </a:p>
          <a:p>
            <a:pPr lvl="1"/>
            <a:r>
              <a:rPr lang="tr-TR" sz="2000" dirty="0"/>
              <a:t>Kırma – Eleme</a:t>
            </a:r>
          </a:p>
          <a:p>
            <a:pPr lvl="1"/>
            <a:r>
              <a:rPr lang="tr-TR" sz="2000" dirty="0"/>
              <a:t>Öğütme</a:t>
            </a:r>
          </a:p>
          <a:p>
            <a:pPr lvl="1"/>
            <a:r>
              <a:rPr lang="tr-TR" sz="2000" dirty="0" err="1"/>
              <a:t>Triyaj</a:t>
            </a:r>
            <a:r>
              <a:rPr lang="tr-TR" sz="2000" dirty="0"/>
              <a:t> (elle ayıklama)</a:t>
            </a:r>
          </a:p>
          <a:p>
            <a:r>
              <a:rPr lang="tr-TR" sz="2400" dirty="0"/>
              <a:t>Cevher Zenginleştirme</a:t>
            </a:r>
          </a:p>
          <a:p>
            <a:pPr lvl="1"/>
            <a:r>
              <a:rPr lang="tr-TR" sz="2000" dirty="0" err="1"/>
              <a:t>Flotasyon</a:t>
            </a:r>
            <a:endParaRPr lang="tr-TR" sz="2000" dirty="0"/>
          </a:p>
          <a:p>
            <a:pPr lvl="1"/>
            <a:r>
              <a:rPr lang="tr-TR" sz="2000" dirty="0"/>
              <a:t>Sallantılı Masa</a:t>
            </a:r>
          </a:p>
          <a:p>
            <a:pPr lvl="1"/>
            <a:r>
              <a:rPr lang="tr-TR" sz="2000" dirty="0"/>
              <a:t>Jig</a:t>
            </a:r>
          </a:p>
          <a:p>
            <a:pPr lvl="1"/>
            <a:r>
              <a:rPr lang="tr-TR" sz="2000" dirty="0"/>
              <a:t>Manyetik Ayırma</a:t>
            </a:r>
          </a:p>
          <a:p>
            <a:pPr lvl="1"/>
            <a:r>
              <a:rPr lang="tr-TR" sz="2000" dirty="0"/>
              <a:t>Ağır Ortam</a:t>
            </a:r>
          </a:p>
          <a:p>
            <a:pPr lvl="1"/>
            <a:r>
              <a:rPr lang="tr-TR" sz="2000" dirty="0"/>
              <a:t>vs.</a:t>
            </a:r>
          </a:p>
          <a:p>
            <a:endParaRPr lang="tr-TR" dirty="0"/>
          </a:p>
        </p:txBody>
      </p:sp>
      <p:pic>
        <p:nvPicPr>
          <p:cNvPr id="5"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283968" y="2276872"/>
            <a:ext cx="4616618" cy="3462749"/>
          </a:xfrm>
          <a:prstGeom prst="rect">
            <a:avLst/>
          </a:prstGeom>
          <a:noFill/>
          <a:ln w="9525">
            <a:noFill/>
            <a:miter lim="800000"/>
            <a:headEnd/>
            <a:tailEnd/>
          </a:ln>
          <a:effectLst/>
        </p:spPr>
      </p:pic>
    </p:spTree>
    <p:extLst>
      <p:ext uri="{BB962C8B-B14F-4D97-AF65-F5344CB8AC3E}">
        <p14:creationId xmlns:p14="http://schemas.microsoft.com/office/powerpoint/2010/main" val="1085946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title"/>
          </p:nvPr>
        </p:nvSpPr>
        <p:spPr>
          <a:xfrm>
            <a:off x="609600" y="975360"/>
            <a:ext cx="3818384" cy="1005840"/>
          </a:xfrm>
        </p:spPr>
        <p:txBody>
          <a:bodyPr>
            <a:normAutofit/>
          </a:bodyPr>
          <a:lstStyle/>
          <a:p>
            <a:r>
              <a:rPr lang="tr-TR" sz="1800" dirty="0"/>
              <a:t>Öğütme</a:t>
            </a:r>
          </a:p>
        </p:txBody>
      </p:sp>
      <p:pic>
        <p:nvPicPr>
          <p:cNvPr id="5"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35496" y="2204864"/>
            <a:ext cx="3960976" cy="3312368"/>
          </a:xfrm>
          <a:prstGeom prst="rect">
            <a:avLst/>
          </a:prstGeom>
          <a:noFill/>
          <a:ln w="9525">
            <a:noFill/>
            <a:miter lim="800000"/>
            <a:headEnd/>
            <a:tailEnd/>
          </a:ln>
          <a:effectLst/>
        </p:spPr>
      </p:pic>
      <p:sp>
        <p:nvSpPr>
          <p:cNvPr id="6" name="Başlık 1"/>
          <p:cNvSpPr txBox="1">
            <a:spLocks/>
          </p:cNvSpPr>
          <p:nvPr/>
        </p:nvSpPr>
        <p:spPr>
          <a:xfrm>
            <a:off x="4788024" y="980728"/>
            <a:ext cx="3818384" cy="1005840"/>
          </a:xfrm>
          <a:prstGeom prst="rect">
            <a:avLst/>
          </a:prstGeom>
        </p:spPr>
        <p:txBody>
          <a:bodyPr vert="horz" anchor="b">
            <a:normAutofit/>
          </a:bodyPr>
          <a:lstStyle>
            <a:lvl1pPr algn="l" rtl="0" eaLnBrk="1" latinLnBrk="0" hangingPunct="1">
              <a:spcBef>
                <a:spcPct val="0"/>
              </a:spcBef>
              <a:buNone/>
              <a:defRPr kumimoji="0" lang="tr-TR" sz="4200" kern="1200">
                <a:solidFill>
                  <a:schemeClr val="tx2"/>
                </a:solidFill>
                <a:latin typeface="+mj-lt"/>
                <a:ea typeface="+mj-ea"/>
                <a:cs typeface="+mj-cs"/>
              </a:defRPr>
            </a:lvl1pPr>
          </a:lstStyle>
          <a:p>
            <a:r>
              <a:rPr lang="tr-TR" sz="1800" dirty="0" err="1"/>
              <a:t>Triyaj</a:t>
            </a:r>
            <a:endParaRPr lang="tr-TR" sz="1800" dirty="0"/>
          </a:p>
        </p:txBody>
      </p:sp>
      <p:pic>
        <p:nvPicPr>
          <p:cNvPr id="7" name="Picture 2"/>
          <p:cNvPicPr>
            <a:picLocks noChangeAspect="1" noChangeArrowheads="1"/>
          </p:cNvPicPr>
          <p:nvPr/>
        </p:nvPicPr>
        <p:blipFill>
          <a:blip r:embed="rId3" cstate="print"/>
          <a:srcRect/>
          <a:stretch>
            <a:fillRect/>
          </a:stretch>
        </p:blipFill>
        <p:spPr bwMode="auto">
          <a:xfrm>
            <a:off x="4479830" y="2219628"/>
            <a:ext cx="4629662" cy="3081581"/>
          </a:xfrm>
          <a:prstGeom prst="rect">
            <a:avLst/>
          </a:prstGeom>
          <a:noFill/>
          <a:ln w="9525">
            <a:noFill/>
            <a:miter lim="800000"/>
            <a:headEnd/>
            <a:tailEnd/>
          </a:ln>
          <a:effectLst/>
        </p:spPr>
      </p:pic>
    </p:spTree>
    <p:extLst>
      <p:ext uri="{BB962C8B-B14F-4D97-AF65-F5344CB8AC3E}">
        <p14:creationId xmlns:p14="http://schemas.microsoft.com/office/powerpoint/2010/main" val="9235800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title"/>
          </p:nvPr>
        </p:nvSpPr>
        <p:spPr>
          <a:xfrm>
            <a:off x="609600" y="975360"/>
            <a:ext cx="3890392" cy="1005840"/>
          </a:xfrm>
        </p:spPr>
        <p:txBody>
          <a:bodyPr>
            <a:normAutofit/>
          </a:bodyPr>
          <a:lstStyle/>
          <a:p>
            <a:r>
              <a:rPr lang="tr-TR" sz="1800" dirty="0" err="1"/>
              <a:t>Flotasyon</a:t>
            </a:r>
            <a:endParaRPr lang="tr-TR" sz="1800" dirty="0"/>
          </a:p>
        </p:txBody>
      </p:sp>
      <p:pic>
        <p:nvPicPr>
          <p:cNvPr id="5"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8749" y="2276872"/>
            <a:ext cx="4511576" cy="3384376"/>
          </a:xfrm>
          <a:prstGeom prst="rect">
            <a:avLst/>
          </a:prstGeom>
          <a:noFill/>
          <a:ln w="9525">
            <a:noFill/>
            <a:miter lim="800000"/>
            <a:headEnd/>
            <a:tailEnd/>
          </a:ln>
          <a:effectLst/>
        </p:spPr>
      </p:pic>
      <p:pic>
        <p:nvPicPr>
          <p:cNvPr id="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691574" y="2281673"/>
            <a:ext cx="4438411" cy="3550221"/>
          </a:xfrm>
          <a:prstGeom prst="rect">
            <a:avLst/>
          </a:prstGeom>
          <a:noFill/>
          <a:ln w="9525">
            <a:noFill/>
            <a:miter lim="800000"/>
            <a:headEnd/>
            <a:tailEnd/>
          </a:ln>
          <a:effectLst/>
        </p:spPr>
      </p:pic>
      <p:sp>
        <p:nvSpPr>
          <p:cNvPr id="7" name="Başlık 1"/>
          <p:cNvSpPr txBox="1">
            <a:spLocks/>
          </p:cNvSpPr>
          <p:nvPr/>
        </p:nvSpPr>
        <p:spPr>
          <a:xfrm>
            <a:off x="4691573" y="980728"/>
            <a:ext cx="3890392" cy="1005840"/>
          </a:xfrm>
          <a:prstGeom prst="rect">
            <a:avLst/>
          </a:prstGeom>
        </p:spPr>
        <p:txBody>
          <a:bodyPr vert="horz" anchor="b">
            <a:normAutofit/>
          </a:bodyPr>
          <a:lstStyle>
            <a:lvl1pPr algn="l" rtl="0" eaLnBrk="1" latinLnBrk="0" hangingPunct="1">
              <a:spcBef>
                <a:spcPct val="0"/>
              </a:spcBef>
              <a:buNone/>
              <a:defRPr kumimoji="0" lang="tr-TR" sz="4200" kern="1200">
                <a:solidFill>
                  <a:schemeClr val="tx2"/>
                </a:solidFill>
                <a:latin typeface="+mj-lt"/>
                <a:ea typeface="+mj-ea"/>
                <a:cs typeface="+mj-cs"/>
              </a:defRPr>
            </a:lvl1pPr>
          </a:lstStyle>
          <a:p>
            <a:r>
              <a:rPr lang="tr-TR" sz="1800" dirty="0"/>
              <a:t>Sallantılı Masa</a:t>
            </a:r>
          </a:p>
        </p:txBody>
      </p:sp>
    </p:spTree>
    <p:extLst>
      <p:ext uri="{BB962C8B-B14F-4D97-AF65-F5344CB8AC3E}">
        <p14:creationId xmlns:p14="http://schemas.microsoft.com/office/powerpoint/2010/main" val="220958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a:spLocks noGrp="1"/>
          </p:cNvSpPr>
          <p:nvPr>
            <p:ph sz="quarter" idx="4294967295"/>
          </p:nvPr>
        </p:nvSpPr>
        <p:spPr>
          <a:xfrm>
            <a:off x="609600" y="2209802"/>
            <a:ext cx="8282880" cy="3667471"/>
          </a:xfrm>
        </p:spPr>
        <p:txBody>
          <a:bodyPr>
            <a:noAutofit/>
          </a:bodyPr>
          <a:lstStyle/>
          <a:p>
            <a:pPr marL="342900" indent="-342900">
              <a:buFont typeface="+mj-lt"/>
              <a:buAutoNum type="arabicPeriod"/>
            </a:pPr>
            <a:r>
              <a:rPr lang="tr-TR" sz="1500" dirty="0"/>
              <a:t>Madenciliğin Tarifi ve Madencilik Terimleri </a:t>
            </a:r>
          </a:p>
          <a:p>
            <a:pPr marL="342900" indent="-342900">
              <a:buFont typeface="+mj-lt"/>
              <a:buAutoNum type="arabicPeriod"/>
            </a:pPr>
            <a:r>
              <a:rPr lang="tr-TR" sz="1500" dirty="0"/>
              <a:t>Madencilik türleri (Yeraltı madenciliği, yerüstü madenciliği, </a:t>
            </a:r>
            <a:r>
              <a:rPr lang="tr-TR" sz="1500" dirty="0" err="1"/>
              <a:t>tünelcilik</a:t>
            </a:r>
            <a:r>
              <a:rPr lang="tr-TR" sz="1500" dirty="0"/>
              <a:t> </a:t>
            </a:r>
            <a:r>
              <a:rPr lang="tr-TR" sz="1500" dirty="0" err="1"/>
              <a:t>vs</a:t>
            </a:r>
            <a:r>
              <a:rPr lang="tr-TR" sz="1500" dirty="0"/>
              <a:t>).</a:t>
            </a:r>
          </a:p>
          <a:p>
            <a:pPr marL="342900" indent="-342900">
              <a:buFont typeface="+mj-lt"/>
              <a:buAutoNum type="arabicPeriod"/>
            </a:pPr>
            <a:r>
              <a:rPr lang="tr-TR" sz="1500" dirty="0"/>
              <a:t>Kazı Yöntemleri</a:t>
            </a:r>
          </a:p>
          <a:p>
            <a:pPr marL="342900" indent="-342900">
              <a:buFont typeface="+mj-lt"/>
              <a:buAutoNum type="arabicPeriod"/>
            </a:pPr>
            <a:r>
              <a:rPr lang="tr-TR" sz="1500" dirty="0"/>
              <a:t>Nakliyat</a:t>
            </a:r>
          </a:p>
          <a:p>
            <a:pPr marL="342900" indent="-342900">
              <a:buFont typeface="+mj-lt"/>
              <a:buAutoNum type="arabicPeriod"/>
            </a:pPr>
            <a:r>
              <a:rPr lang="tr-TR" sz="1500" dirty="0"/>
              <a:t>Tahkimat</a:t>
            </a:r>
          </a:p>
          <a:p>
            <a:pPr marL="342900" indent="-342900">
              <a:buFont typeface="+mj-lt"/>
              <a:buAutoNum type="arabicPeriod"/>
            </a:pPr>
            <a:r>
              <a:rPr lang="tr-TR" sz="1500" dirty="0"/>
              <a:t>Cevher Hazırlama ve Zenginleştirme</a:t>
            </a:r>
          </a:p>
          <a:p>
            <a:pPr marL="342900" indent="-342900">
              <a:buFont typeface="+mj-lt"/>
              <a:buAutoNum type="arabicPeriod"/>
            </a:pPr>
            <a:r>
              <a:rPr lang="tr-TR" sz="1500" dirty="0"/>
              <a:t>Ocak Havası</a:t>
            </a:r>
          </a:p>
          <a:p>
            <a:pPr marL="342900" indent="-342900">
              <a:buFont typeface="+mj-lt"/>
              <a:buAutoNum type="arabicPeriod"/>
            </a:pPr>
            <a:r>
              <a:rPr lang="tr-TR" sz="1500" dirty="0"/>
              <a:t>Ocak Tozları</a:t>
            </a:r>
          </a:p>
          <a:p>
            <a:pPr marL="342900" indent="-342900">
              <a:buFont typeface="+mj-lt"/>
              <a:buAutoNum type="arabicPeriod"/>
            </a:pPr>
            <a:r>
              <a:rPr lang="tr-TR" sz="1500" dirty="0"/>
              <a:t>Maden İşletmelerindeki Muhtemel Tehlikeler ve Önlemler</a:t>
            </a:r>
          </a:p>
          <a:p>
            <a:pPr marL="342900" indent="-342900">
              <a:buFont typeface="+mj-lt"/>
              <a:buAutoNum type="arabicPeriod"/>
            </a:pPr>
            <a:r>
              <a:rPr lang="tr-TR" sz="1500" dirty="0"/>
              <a:t>Maden İşletmeleri ile İlgili İş Sağlığı ve Güvenliği Mevzuatı </a:t>
            </a:r>
          </a:p>
          <a:p>
            <a:pPr marL="0" indent="0">
              <a:buNone/>
            </a:pPr>
            <a:endParaRPr lang="tr-TR" sz="1500" dirty="0"/>
          </a:p>
        </p:txBody>
      </p:sp>
      <p:sp>
        <p:nvSpPr>
          <p:cNvPr id="4" name="Başlık 3"/>
          <p:cNvSpPr>
            <a:spLocks noGrp="1"/>
          </p:cNvSpPr>
          <p:nvPr>
            <p:ph type="title"/>
          </p:nvPr>
        </p:nvSpPr>
        <p:spPr/>
        <p:txBody>
          <a:bodyPr>
            <a:normAutofit/>
          </a:bodyPr>
          <a:lstStyle/>
          <a:p>
            <a:r>
              <a:rPr lang="tr-TR" sz="2000" b="1" u="sng" dirty="0"/>
              <a:t>Konunun alt başlıkları: </a:t>
            </a:r>
            <a:endParaRPr lang="tr-TR" sz="2000" dirty="0"/>
          </a:p>
        </p:txBody>
      </p:sp>
    </p:spTree>
    <p:extLst>
      <p:ext uri="{BB962C8B-B14F-4D97-AF65-F5344CB8AC3E}">
        <p14:creationId xmlns:p14="http://schemas.microsoft.com/office/powerpoint/2010/main" val="13987675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title"/>
          </p:nvPr>
        </p:nvSpPr>
        <p:spPr>
          <a:xfrm>
            <a:off x="107504" y="910992"/>
            <a:ext cx="2376264" cy="1005840"/>
          </a:xfrm>
        </p:spPr>
        <p:txBody>
          <a:bodyPr>
            <a:normAutofit/>
          </a:bodyPr>
          <a:lstStyle/>
          <a:p>
            <a:r>
              <a:rPr lang="tr-TR" sz="1800" dirty="0"/>
              <a:t>Jig</a:t>
            </a:r>
          </a:p>
        </p:txBody>
      </p:sp>
      <p:pic>
        <p:nvPicPr>
          <p:cNvPr id="5"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79512" y="2362749"/>
            <a:ext cx="2951802" cy="2907042"/>
          </a:xfrm>
          <a:prstGeom prst="rect">
            <a:avLst/>
          </a:prstGeom>
          <a:noFill/>
          <a:ln w="9525">
            <a:noFill/>
            <a:miter lim="800000"/>
            <a:headEnd/>
            <a:tailEnd/>
          </a:ln>
          <a:effectLst/>
        </p:spPr>
      </p:pic>
      <p:pic>
        <p:nvPicPr>
          <p:cNvPr id="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251007" y="2670634"/>
            <a:ext cx="3173521" cy="2291272"/>
          </a:xfrm>
          <a:prstGeom prst="rect">
            <a:avLst/>
          </a:prstGeom>
          <a:noFill/>
          <a:ln w="9525">
            <a:noFill/>
            <a:miter lim="800000"/>
            <a:headEnd/>
            <a:tailEnd/>
          </a:ln>
          <a:effectLst/>
        </p:spPr>
      </p:pic>
      <p:sp>
        <p:nvSpPr>
          <p:cNvPr id="7" name="Başlık 1"/>
          <p:cNvSpPr txBox="1">
            <a:spLocks/>
          </p:cNvSpPr>
          <p:nvPr/>
        </p:nvSpPr>
        <p:spPr>
          <a:xfrm>
            <a:off x="2483768" y="910992"/>
            <a:ext cx="2592288" cy="1005840"/>
          </a:xfrm>
          <a:prstGeom prst="rect">
            <a:avLst/>
          </a:prstGeom>
        </p:spPr>
        <p:txBody>
          <a:bodyPr vert="horz" anchor="b">
            <a:normAutofit/>
          </a:bodyPr>
          <a:lstStyle>
            <a:lvl1pPr algn="l" rtl="0" eaLnBrk="1" latinLnBrk="0" hangingPunct="1">
              <a:spcBef>
                <a:spcPct val="0"/>
              </a:spcBef>
              <a:buNone/>
              <a:defRPr kumimoji="0" lang="tr-TR" sz="4200" kern="1200">
                <a:solidFill>
                  <a:schemeClr val="tx2"/>
                </a:solidFill>
                <a:latin typeface="+mj-lt"/>
                <a:ea typeface="+mj-ea"/>
                <a:cs typeface="+mj-cs"/>
              </a:defRPr>
            </a:lvl1pPr>
          </a:lstStyle>
          <a:p>
            <a:r>
              <a:rPr lang="tr-TR" sz="1800" dirty="0"/>
              <a:t>Manyetik Ayırma</a:t>
            </a:r>
          </a:p>
        </p:txBody>
      </p:sp>
      <p:sp>
        <p:nvSpPr>
          <p:cNvPr id="8" name="Başlık 1"/>
          <p:cNvSpPr txBox="1">
            <a:spLocks/>
          </p:cNvSpPr>
          <p:nvPr/>
        </p:nvSpPr>
        <p:spPr>
          <a:xfrm>
            <a:off x="5940152" y="908720"/>
            <a:ext cx="3016022" cy="1005840"/>
          </a:xfrm>
          <a:prstGeom prst="rect">
            <a:avLst/>
          </a:prstGeom>
        </p:spPr>
        <p:txBody>
          <a:bodyPr vert="horz" anchor="b">
            <a:normAutofit/>
          </a:bodyPr>
          <a:lstStyle>
            <a:lvl1pPr algn="l" rtl="0" eaLnBrk="1" latinLnBrk="0" hangingPunct="1">
              <a:spcBef>
                <a:spcPct val="0"/>
              </a:spcBef>
              <a:buNone/>
              <a:defRPr kumimoji="0" lang="tr-TR" sz="4200" kern="1200">
                <a:solidFill>
                  <a:schemeClr val="tx2"/>
                </a:solidFill>
                <a:latin typeface="+mj-lt"/>
                <a:ea typeface="+mj-ea"/>
                <a:cs typeface="+mj-cs"/>
              </a:defRPr>
            </a:lvl1pPr>
          </a:lstStyle>
          <a:p>
            <a:r>
              <a:rPr lang="tr-TR" sz="1800" dirty="0"/>
              <a:t>Ağır Ortam Ayırma</a:t>
            </a:r>
          </a:p>
        </p:txBody>
      </p:sp>
      <p:pic>
        <p:nvPicPr>
          <p:cNvPr id="9" name="Picture 3"/>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6818764" y="2334601"/>
            <a:ext cx="2137410" cy="3240088"/>
          </a:xfrm>
          <a:prstGeom prst="rect">
            <a:avLst/>
          </a:prstGeom>
          <a:noFill/>
          <a:ln w="9525">
            <a:noFill/>
            <a:miter lim="800000"/>
            <a:headEnd/>
            <a:tailEnd/>
          </a:ln>
          <a:effectLst/>
        </p:spPr>
      </p:pic>
    </p:spTree>
    <p:extLst>
      <p:ext uri="{BB962C8B-B14F-4D97-AF65-F5344CB8AC3E}">
        <p14:creationId xmlns:p14="http://schemas.microsoft.com/office/powerpoint/2010/main" val="5213969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title"/>
          </p:nvPr>
        </p:nvSpPr>
        <p:spPr>
          <a:xfrm>
            <a:off x="251520" y="1124744"/>
            <a:ext cx="8153400" cy="509424"/>
          </a:xfrm>
        </p:spPr>
        <p:txBody>
          <a:bodyPr>
            <a:normAutofit/>
          </a:bodyPr>
          <a:lstStyle/>
          <a:p>
            <a:r>
              <a:rPr lang="tr-TR" sz="2000" dirty="0">
                <a:solidFill>
                  <a:srgbClr val="0070C0"/>
                </a:solidFill>
              </a:rPr>
              <a:t>5. Ocak havası</a:t>
            </a:r>
          </a:p>
        </p:txBody>
      </p:sp>
      <p:pic>
        <p:nvPicPr>
          <p:cNvPr id="5" name="Picture 24"/>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835696" y="1844825"/>
            <a:ext cx="5724128" cy="3818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89534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sz="1800" dirty="0"/>
              <a:t>Oksijen</a:t>
            </a:r>
          </a:p>
        </p:txBody>
      </p:sp>
      <p:sp>
        <p:nvSpPr>
          <p:cNvPr id="3" name="İçerik Yer Tutucusu 2"/>
          <p:cNvSpPr>
            <a:spLocks noGrp="1"/>
          </p:cNvSpPr>
          <p:nvPr>
            <p:ph sz="quarter" idx="4294967295"/>
          </p:nvPr>
        </p:nvSpPr>
        <p:spPr>
          <a:xfrm>
            <a:off x="251520" y="2996952"/>
            <a:ext cx="7920880" cy="2481473"/>
          </a:xfrm>
        </p:spPr>
        <p:txBody>
          <a:bodyPr>
            <a:normAutofit fontScale="47500" lnSpcReduction="20000"/>
          </a:bodyPr>
          <a:lstStyle/>
          <a:p>
            <a:pPr>
              <a:lnSpc>
                <a:spcPct val="170000"/>
              </a:lnSpc>
              <a:buNone/>
            </a:pPr>
            <a:r>
              <a:rPr lang="tr-TR" sz="3200" dirty="0"/>
              <a:t>% 21-18 önemli bir etki olmaz</a:t>
            </a:r>
          </a:p>
          <a:p>
            <a:pPr>
              <a:lnSpc>
                <a:spcPct val="170000"/>
              </a:lnSpc>
              <a:buNone/>
            </a:pPr>
            <a:r>
              <a:rPr lang="tr-TR" sz="3200" dirty="0"/>
              <a:t>% 18-14 nefes sıklaşır, nabız </a:t>
            </a:r>
            <a:r>
              <a:rPr lang="tr-TR" sz="3200" dirty="0" err="1"/>
              <a:t>arttar</a:t>
            </a:r>
            <a:r>
              <a:rPr lang="tr-TR" sz="3200" dirty="0"/>
              <a:t>, koordinasyon zayıflar</a:t>
            </a:r>
          </a:p>
          <a:p>
            <a:pPr>
              <a:lnSpc>
                <a:spcPct val="170000"/>
              </a:lnSpc>
              <a:buNone/>
            </a:pPr>
            <a:r>
              <a:rPr lang="tr-TR" sz="3200" dirty="0"/>
              <a:t>% 14-9 solunum sız ve kesik olur, bulantı ve halsizlik olur</a:t>
            </a:r>
          </a:p>
          <a:p>
            <a:pPr>
              <a:lnSpc>
                <a:spcPct val="170000"/>
              </a:lnSpc>
              <a:buNone/>
            </a:pPr>
            <a:r>
              <a:rPr lang="tr-TR" sz="3200" dirty="0"/>
              <a:t>% 9-6 bayılma ve </a:t>
            </a:r>
            <a:r>
              <a:rPr lang="tr-TR" sz="3200" dirty="0" err="1"/>
              <a:t>jısa</a:t>
            </a:r>
            <a:r>
              <a:rPr lang="tr-TR" sz="3200" dirty="0"/>
              <a:t> zamanda koma</a:t>
            </a:r>
          </a:p>
          <a:p>
            <a:pPr>
              <a:lnSpc>
                <a:spcPct val="170000"/>
              </a:lnSpc>
              <a:buNone/>
            </a:pPr>
            <a:r>
              <a:rPr lang="tr-TR" sz="3200" dirty="0"/>
              <a:t>% 5 altı ani ölüm</a:t>
            </a:r>
          </a:p>
          <a:p>
            <a:endParaRPr lang="tr-TR" dirty="0"/>
          </a:p>
        </p:txBody>
      </p:sp>
      <p:pic>
        <p:nvPicPr>
          <p:cNvPr id="5" name="Picture 9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2204864"/>
            <a:ext cx="91440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56474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sz="2000" dirty="0"/>
              <a:t>Karbondioksit</a:t>
            </a:r>
          </a:p>
        </p:txBody>
      </p:sp>
      <p:sp>
        <p:nvSpPr>
          <p:cNvPr id="3" name="İçerik Yer Tutucusu 2"/>
          <p:cNvSpPr>
            <a:spLocks noGrp="1"/>
          </p:cNvSpPr>
          <p:nvPr>
            <p:ph sz="quarter" idx="4294967295"/>
          </p:nvPr>
        </p:nvSpPr>
        <p:spPr>
          <a:xfrm>
            <a:off x="609600" y="3140968"/>
            <a:ext cx="7850832" cy="2337457"/>
          </a:xfrm>
        </p:spPr>
        <p:txBody>
          <a:bodyPr>
            <a:normAutofit/>
          </a:bodyPr>
          <a:lstStyle/>
          <a:p>
            <a:pPr>
              <a:lnSpc>
                <a:spcPct val="80000"/>
              </a:lnSpc>
            </a:pPr>
            <a:r>
              <a:rPr lang="tr-TR" sz="2000" dirty="0"/>
              <a:t>% 6 da nefes alma zorlaşır</a:t>
            </a:r>
          </a:p>
          <a:p>
            <a:pPr>
              <a:lnSpc>
                <a:spcPct val="80000"/>
              </a:lnSpc>
            </a:pPr>
            <a:r>
              <a:rPr lang="tr-TR" sz="2000" dirty="0"/>
              <a:t>% 10 da bayılma ve akabinde ölüm</a:t>
            </a:r>
          </a:p>
          <a:p>
            <a:pPr marL="0" indent="0">
              <a:buNone/>
            </a:pPr>
            <a:endParaRPr lang="tr-TR" sz="2000" dirty="0"/>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2189362"/>
            <a:ext cx="9144000"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ikdörtgen 5"/>
          <p:cNvSpPr/>
          <p:nvPr/>
        </p:nvSpPr>
        <p:spPr>
          <a:xfrm>
            <a:off x="5372100" y="2679700"/>
            <a:ext cx="342900" cy="101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9433662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sz="2000" dirty="0" err="1"/>
              <a:t>Karbonmonoksit</a:t>
            </a:r>
            <a:endParaRPr lang="tr-TR" sz="2000" dirty="0"/>
          </a:p>
        </p:txBody>
      </p:sp>
      <p:sp>
        <p:nvSpPr>
          <p:cNvPr id="3" name="İçerik Yer Tutucusu 2"/>
          <p:cNvSpPr>
            <a:spLocks noGrp="1"/>
          </p:cNvSpPr>
          <p:nvPr>
            <p:ph sz="quarter" idx="4294967295"/>
          </p:nvPr>
        </p:nvSpPr>
        <p:spPr>
          <a:xfrm>
            <a:off x="251520" y="3068960"/>
            <a:ext cx="4244280" cy="2409465"/>
          </a:xfrm>
        </p:spPr>
        <p:txBody>
          <a:bodyPr>
            <a:normAutofit fontScale="62500" lnSpcReduction="20000"/>
          </a:bodyPr>
          <a:lstStyle/>
          <a:p>
            <a:r>
              <a:rPr lang="tr-TR" sz="3200" dirty="0"/>
              <a:t>Kandaki </a:t>
            </a:r>
            <a:r>
              <a:rPr lang="tr-TR" sz="3200" dirty="0" err="1"/>
              <a:t>hemoglabinle</a:t>
            </a:r>
            <a:r>
              <a:rPr lang="tr-TR" sz="3200" dirty="0"/>
              <a:t> oksijene nazaran 250-300 defa daha kolay birleşebilir.</a:t>
            </a:r>
          </a:p>
          <a:p>
            <a:pPr>
              <a:lnSpc>
                <a:spcPct val="80000"/>
              </a:lnSpc>
            </a:pPr>
            <a:r>
              <a:rPr lang="tr-TR" sz="3200" dirty="0"/>
              <a:t>% 0.003 de 1 saatte arazlar görünmeye başlar.</a:t>
            </a:r>
          </a:p>
          <a:p>
            <a:pPr>
              <a:lnSpc>
                <a:spcPct val="80000"/>
              </a:lnSpc>
            </a:pPr>
            <a:r>
              <a:rPr lang="tr-TR" sz="3200" dirty="0"/>
              <a:t>% 0.05 1 saatte kuvvetli arzlar başlar</a:t>
            </a:r>
          </a:p>
          <a:p>
            <a:pPr>
              <a:lnSpc>
                <a:spcPct val="80000"/>
              </a:lnSpc>
            </a:pPr>
            <a:r>
              <a:rPr lang="tr-TR" sz="3200" dirty="0"/>
              <a:t>% 0.1 de 50 </a:t>
            </a:r>
            <a:r>
              <a:rPr lang="tr-TR" sz="3200" dirty="0" err="1"/>
              <a:t>dk</a:t>
            </a:r>
            <a:r>
              <a:rPr lang="tr-TR" sz="3200" dirty="0"/>
              <a:t> da hayatı tehlikeye düşürür</a:t>
            </a:r>
          </a:p>
          <a:p>
            <a:pPr>
              <a:lnSpc>
                <a:spcPct val="80000"/>
              </a:lnSpc>
            </a:pPr>
            <a:r>
              <a:rPr lang="tr-TR" sz="3200" dirty="0"/>
              <a:t>% 0.2 de hemen ölüm</a:t>
            </a:r>
          </a:p>
          <a:p>
            <a:endParaRPr lang="tr-TR" dirty="0"/>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2305051"/>
            <a:ext cx="9144000"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
          <p:cNvSpPr>
            <a:spLocks noGrp="1" noChangeArrowheads="1"/>
          </p:cNvSpPr>
          <p:nvPr>
            <p:ph sz="quarter" idx="4294967295"/>
          </p:nvPr>
        </p:nvSpPr>
        <p:spPr>
          <a:xfrm>
            <a:off x="4844901" y="3068960"/>
            <a:ext cx="3886200" cy="2193440"/>
          </a:xfrm>
        </p:spPr>
        <p:txBody>
          <a:bodyPr>
            <a:normAutofit lnSpcReduction="10000"/>
          </a:bodyPr>
          <a:lstStyle/>
          <a:p>
            <a:pPr marL="0" indent="0">
              <a:buNone/>
            </a:pPr>
            <a:r>
              <a:rPr lang="tr-TR" sz="1800" dirty="0" err="1">
                <a:solidFill>
                  <a:srgbClr val="CC3300"/>
                </a:solidFill>
              </a:rPr>
              <a:t>Karbonmonoksitin</a:t>
            </a:r>
            <a:r>
              <a:rPr lang="tr-TR" sz="1800" dirty="0">
                <a:solidFill>
                  <a:srgbClr val="CC3300"/>
                </a:solidFill>
              </a:rPr>
              <a:t> meydana geliş nedenleri</a:t>
            </a:r>
            <a:endParaRPr lang="tr-TR" sz="1800" dirty="0"/>
          </a:p>
          <a:p>
            <a:pPr eaLnBrk="1" hangingPunct="1"/>
            <a:r>
              <a:rPr lang="tr-TR" sz="1800" dirty="0"/>
              <a:t>Ocak yangınları ve patlamaları</a:t>
            </a:r>
          </a:p>
          <a:p>
            <a:pPr eaLnBrk="1" hangingPunct="1"/>
            <a:r>
              <a:rPr lang="tr-TR" sz="1800" dirty="0"/>
              <a:t>Ateşleme işleri (1 kg dinamit = 40 litre CO)</a:t>
            </a:r>
          </a:p>
          <a:p>
            <a:pPr eaLnBrk="1" hangingPunct="1"/>
            <a:r>
              <a:rPr lang="tr-TR" sz="1800" dirty="0"/>
              <a:t>Dizel araçların egzoz dumanları.</a:t>
            </a:r>
          </a:p>
          <a:p>
            <a:pPr eaLnBrk="1" hangingPunct="1"/>
            <a:r>
              <a:rPr lang="tr-TR" sz="1800" dirty="0"/>
              <a:t>Her türlü tam yanmama olayı.</a:t>
            </a:r>
          </a:p>
          <a:p>
            <a:pPr eaLnBrk="1" hangingPunct="1"/>
            <a:endParaRPr lang="tr-TR" sz="1800" dirty="0"/>
          </a:p>
        </p:txBody>
      </p:sp>
    </p:spTree>
    <p:extLst>
      <p:ext uri="{BB962C8B-B14F-4D97-AF65-F5344CB8AC3E}">
        <p14:creationId xmlns:p14="http://schemas.microsoft.com/office/powerpoint/2010/main" val="34623585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sz="2000" dirty="0"/>
              <a:t>Kükürtlü Hidrojen (Hidrojen Sülfür)(H2S)</a:t>
            </a:r>
          </a:p>
        </p:txBody>
      </p:sp>
      <p:sp>
        <p:nvSpPr>
          <p:cNvPr id="3" name="İçerik Yer Tutucusu 2"/>
          <p:cNvSpPr>
            <a:spLocks noGrp="1"/>
          </p:cNvSpPr>
          <p:nvPr>
            <p:ph sz="quarter" idx="4294967295"/>
          </p:nvPr>
        </p:nvSpPr>
        <p:spPr>
          <a:xfrm>
            <a:off x="251520" y="3429000"/>
            <a:ext cx="4536504" cy="1872208"/>
          </a:xfrm>
        </p:spPr>
        <p:txBody>
          <a:bodyPr>
            <a:normAutofit/>
          </a:bodyPr>
          <a:lstStyle/>
          <a:p>
            <a:r>
              <a:rPr lang="tr-TR" sz="1600" dirty="0"/>
              <a:t>% 0.01 de 1-2 saatte hafif zehirlenme belirtisi</a:t>
            </a:r>
          </a:p>
          <a:p>
            <a:r>
              <a:rPr lang="tr-TR" sz="1600" dirty="0"/>
              <a:t>%0.05-0.07 0.5-1 saatte önemli zehirlenme belirtisi</a:t>
            </a:r>
          </a:p>
          <a:p>
            <a:r>
              <a:rPr lang="tr-TR" sz="1600" dirty="0"/>
              <a:t>%0.07-0.1 de nefes darlığı, bayılma, ölüm</a:t>
            </a:r>
          </a:p>
          <a:p>
            <a:r>
              <a:rPr lang="tr-TR" sz="1600" dirty="0"/>
              <a:t>&gt;%0.1 de ani ölüm</a:t>
            </a:r>
          </a:p>
          <a:p>
            <a:endParaRPr lang="tr-TR" sz="1600" dirty="0"/>
          </a:p>
        </p:txBody>
      </p:sp>
      <p:sp>
        <p:nvSpPr>
          <p:cNvPr id="4" name="İçerik Yer Tutucusu 3"/>
          <p:cNvSpPr>
            <a:spLocks noGrp="1"/>
          </p:cNvSpPr>
          <p:nvPr>
            <p:ph sz="quarter" idx="4294967295"/>
          </p:nvPr>
        </p:nvSpPr>
        <p:spPr>
          <a:xfrm>
            <a:off x="4844901" y="3007508"/>
            <a:ext cx="3886200" cy="2941773"/>
          </a:xfrm>
        </p:spPr>
        <p:txBody>
          <a:bodyPr>
            <a:normAutofit fontScale="62500" lnSpcReduction="20000"/>
          </a:bodyPr>
          <a:lstStyle/>
          <a:p>
            <a:pPr>
              <a:buNone/>
            </a:pPr>
            <a:r>
              <a:rPr lang="tr-TR" sz="4000" dirty="0">
                <a:solidFill>
                  <a:srgbClr val="0070C0"/>
                </a:solidFill>
              </a:rPr>
              <a:t>Meydana geliş nedenleri</a:t>
            </a:r>
          </a:p>
          <a:p>
            <a:r>
              <a:rPr lang="tr-TR" sz="3200" dirty="0">
                <a:solidFill>
                  <a:srgbClr val="CC3300"/>
                </a:solidFill>
              </a:rPr>
              <a:t>Organik maddelerin ve özellikle ağacın çürümesi.</a:t>
            </a:r>
          </a:p>
          <a:p>
            <a:r>
              <a:rPr lang="tr-TR" sz="3200" dirty="0">
                <a:solidFill>
                  <a:srgbClr val="CC3300"/>
                </a:solidFill>
              </a:rPr>
              <a:t>Pirit ve </a:t>
            </a:r>
            <a:r>
              <a:rPr lang="tr-TR" sz="3200" dirty="0" err="1">
                <a:solidFill>
                  <a:srgbClr val="CC3300"/>
                </a:solidFill>
              </a:rPr>
              <a:t>jibsin</a:t>
            </a:r>
            <a:r>
              <a:rPr lang="tr-TR" sz="3200" dirty="0">
                <a:solidFill>
                  <a:srgbClr val="CC3300"/>
                </a:solidFill>
              </a:rPr>
              <a:t> suda ayrışması.</a:t>
            </a:r>
          </a:p>
          <a:p>
            <a:r>
              <a:rPr lang="tr-TR" sz="3200" dirty="0">
                <a:solidFill>
                  <a:srgbClr val="CC3300"/>
                </a:solidFill>
              </a:rPr>
              <a:t>Özellikle potas ocaklarında fazla miktarda hidrojen sülfür çatlak ve yarıklardan ocak içine girer.</a:t>
            </a:r>
          </a:p>
          <a:p>
            <a:r>
              <a:rPr lang="tr-TR" sz="3200" dirty="0">
                <a:solidFill>
                  <a:srgbClr val="CC3300"/>
                </a:solidFill>
              </a:rPr>
              <a:t>Volkanik aktiviteler.</a:t>
            </a:r>
          </a:p>
          <a:p>
            <a:r>
              <a:rPr lang="tr-TR" sz="3200" dirty="0">
                <a:solidFill>
                  <a:srgbClr val="CC3300"/>
                </a:solidFill>
              </a:rPr>
              <a:t>Ateşleme işleri.</a:t>
            </a:r>
          </a:p>
          <a:p>
            <a:endParaRPr lang="tr-TR"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2204865"/>
            <a:ext cx="9144000"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97531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314" name="Picture 5"/>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85725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8" name="Rectangle 2"/>
          <p:cNvSpPr>
            <a:spLocks noGrp="1" noChangeArrowheads="1"/>
          </p:cNvSpPr>
          <p:nvPr>
            <p:ph type="title"/>
          </p:nvPr>
        </p:nvSpPr>
        <p:spPr>
          <a:xfrm>
            <a:off x="457200" y="857250"/>
            <a:ext cx="8229600" cy="685800"/>
          </a:xfrm>
        </p:spPr>
        <p:txBody>
          <a:bodyPr/>
          <a:lstStyle/>
          <a:p>
            <a:pPr eaLnBrk="1" hangingPunct="1">
              <a:defRPr/>
            </a:pPr>
            <a:r>
              <a:rPr lang="tr-TR" sz="3600">
                <a:solidFill>
                  <a:srgbClr val="CC3300"/>
                </a:solidFill>
              </a:rPr>
              <a:t>Kükürt dioksit (SO2)</a:t>
            </a:r>
          </a:p>
        </p:txBody>
      </p:sp>
      <p:sp>
        <p:nvSpPr>
          <p:cNvPr id="13316" name="Rectangle 3"/>
          <p:cNvSpPr>
            <a:spLocks noGrp="1" noChangeArrowheads="1"/>
          </p:cNvSpPr>
          <p:nvPr>
            <p:ph type="body" idx="1"/>
          </p:nvPr>
        </p:nvSpPr>
        <p:spPr>
          <a:xfrm>
            <a:off x="457200" y="2457450"/>
            <a:ext cx="8229600" cy="2971800"/>
          </a:xfrm>
        </p:spPr>
        <p:txBody>
          <a:bodyPr/>
          <a:lstStyle/>
          <a:p>
            <a:pPr eaLnBrk="1" hangingPunct="1">
              <a:buFontTx/>
              <a:buNone/>
            </a:pPr>
            <a:r>
              <a:rPr lang="tr-TR" dirty="0">
                <a:solidFill>
                  <a:schemeClr val="bg1"/>
                </a:solidFill>
              </a:rPr>
              <a:t>Meydana geliş nedenleri</a:t>
            </a:r>
          </a:p>
          <a:p>
            <a:pPr eaLnBrk="1" hangingPunct="1"/>
            <a:r>
              <a:rPr lang="tr-TR" sz="1800" dirty="0">
                <a:solidFill>
                  <a:schemeClr val="bg1"/>
                </a:solidFill>
              </a:rPr>
              <a:t>Ocak yangınlarından.</a:t>
            </a:r>
          </a:p>
          <a:p>
            <a:pPr eaLnBrk="1" hangingPunct="1"/>
            <a:r>
              <a:rPr lang="tr-TR" sz="1800" dirty="0">
                <a:solidFill>
                  <a:schemeClr val="bg1"/>
                </a:solidFill>
              </a:rPr>
              <a:t>Dizel araçlardan.</a:t>
            </a:r>
          </a:p>
          <a:p>
            <a:pPr eaLnBrk="1" hangingPunct="1"/>
            <a:r>
              <a:rPr lang="tr-TR" sz="1800" dirty="0">
                <a:solidFill>
                  <a:schemeClr val="bg1"/>
                </a:solidFill>
              </a:rPr>
              <a:t> Metanla birlikte (kömür ocaklarında).</a:t>
            </a:r>
          </a:p>
          <a:p>
            <a:pPr eaLnBrk="1" hangingPunct="1"/>
            <a:r>
              <a:rPr lang="tr-TR" sz="1800" dirty="0">
                <a:solidFill>
                  <a:schemeClr val="bg1"/>
                </a:solidFill>
              </a:rPr>
              <a:t>Kükürt ocaklarında ve sülfürce zengin bakır ve pirit ocaklarında hidrojen sülfürle birlikte bulunur.</a:t>
            </a:r>
          </a:p>
          <a:p>
            <a:pPr eaLnBrk="1" hangingPunct="1"/>
            <a:r>
              <a:rPr lang="tr-TR" sz="1800" dirty="0">
                <a:solidFill>
                  <a:schemeClr val="bg1"/>
                </a:solidFill>
              </a:rPr>
              <a:t>Ateşleme işleri.</a:t>
            </a:r>
          </a:p>
          <a:p>
            <a:pPr eaLnBrk="1" hangingPunct="1">
              <a:buFontTx/>
              <a:buNone/>
            </a:pPr>
            <a:endParaRPr lang="tr-TR" dirty="0"/>
          </a:p>
        </p:txBody>
      </p:sp>
      <p:graphicFrame>
        <p:nvGraphicFramePr>
          <p:cNvPr id="2" name="Tablo 1"/>
          <p:cNvGraphicFramePr>
            <a:graphicFrameLocks noGrp="1"/>
          </p:cNvGraphicFramePr>
          <p:nvPr/>
        </p:nvGraphicFramePr>
        <p:xfrm>
          <a:off x="179512" y="1412776"/>
          <a:ext cx="8712968" cy="685800"/>
        </p:xfrm>
        <a:graphic>
          <a:graphicData uri="http://schemas.openxmlformats.org/drawingml/2006/table">
            <a:tbl>
              <a:tblPr>
                <a:tableStyleId>{5C22544A-7EE6-4342-B048-85BDC9FD1C3A}</a:tableStyleId>
              </a:tblPr>
              <a:tblGrid>
                <a:gridCol w="1676910">
                  <a:extLst>
                    <a:ext uri="{9D8B030D-6E8A-4147-A177-3AD203B41FA5}">
                      <a16:colId xmlns:a16="http://schemas.microsoft.com/office/drawing/2014/main" val="20000"/>
                    </a:ext>
                  </a:extLst>
                </a:gridCol>
                <a:gridCol w="2805319">
                  <a:extLst>
                    <a:ext uri="{9D8B030D-6E8A-4147-A177-3AD203B41FA5}">
                      <a16:colId xmlns:a16="http://schemas.microsoft.com/office/drawing/2014/main" val="20001"/>
                    </a:ext>
                  </a:extLst>
                </a:gridCol>
                <a:gridCol w="846148">
                  <a:extLst>
                    <a:ext uri="{9D8B030D-6E8A-4147-A177-3AD203B41FA5}">
                      <a16:colId xmlns:a16="http://schemas.microsoft.com/office/drawing/2014/main" val="20002"/>
                    </a:ext>
                  </a:extLst>
                </a:gridCol>
                <a:gridCol w="1002345">
                  <a:extLst>
                    <a:ext uri="{9D8B030D-6E8A-4147-A177-3AD203B41FA5}">
                      <a16:colId xmlns:a16="http://schemas.microsoft.com/office/drawing/2014/main" val="20003"/>
                    </a:ext>
                  </a:extLst>
                </a:gridCol>
                <a:gridCol w="689950">
                  <a:extLst>
                    <a:ext uri="{9D8B030D-6E8A-4147-A177-3AD203B41FA5}">
                      <a16:colId xmlns:a16="http://schemas.microsoft.com/office/drawing/2014/main" val="20004"/>
                    </a:ext>
                  </a:extLst>
                </a:gridCol>
                <a:gridCol w="846148">
                  <a:extLst>
                    <a:ext uri="{9D8B030D-6E8A-4147-A177-3AD203B41FA5}">
                      <a16:colId xmlns:a16="http://schemas.microsoft.com/office/drawing/2014/main" val="20005"/>
                    </a:ext>
                  </a:extLst>
                </a:gridCol>
                <a:gridCol w="846148">
                  <a:extLst>
                    <a:ext uri="{9D8B030D-6E8A-4147-A177-3AD203B41FA5}">
                      <a16:colId xmlns:a16="http://schemas.microsoft.com/office/drawing/2014/main" val="20006"/>
                    </a:ext>
                  </a:extLst>
                </a:gridCol>
              </a:tblGrid>
              <a:tr h="361950">
                <a:tc>
                  <a:txBody>
                    <a:bodyPr/>
                    <a:lstStyle/>
                    <a:p>
                      <a:pPr algn="l" fontAlgn="b"/>
                      <a:r>
                        <a:rPr lang="tr-TR" sz="1500" u="none" strike="noStrike" dirty="0">
                          <a:effectLst/>
                        </a:rPr>
                        <a:t> </a:t>
                      </a:r>
                      <a:endParaRPr lang="tr-TR" sz="1500" b="0" i="0" u="none" strike="noStrike" dirty="0">
                        <a:effectLst/>
                        <a:latin typeface="Arial"/>
                      </a:endParaRPr>
                    </a:p>
                  </a:txBody>
                  <a:tcPr marL="0" marR="0" marT="0" marB="0" anchor="b"/>
                </a:tc>
                <a:tc>
                  <a:txBody>
                    <a:bodyPr/>
                    <a:lstStyle/>
                    <a:p>
                      <a:pPr algn="ctr" fontAlgn="auto"/>
                      <a:r>
                        <a:rPr lang="tr-TR" sz="1500" u="none" strike="noStrike" dirty="0">
                          <a:effectLst/>
                        </a:rPr>
                        <a:t>Fiziksel özellik</a:t>
                      </a:r>
                      <a:endParaRPr lang="tr-TR" sz="1500" b="0" i="0" u="none" strike="noStrike" dirty="0">
                        <a:effectLst/>
                        <a:latin typeface="Arial"/>
                      </a:endParaRPr>
                    </a:p>
                  </a:txBody>
                  <a:tcPr marL="0" marR="0" marT="0" marB="0" anchor="b"/>
                </a:tc>
                <a:tc>
                  <a:txBody>
                    <a:bodyPr/>
                    <a:lstStyle/>
                    <a:p>
                      <a:pPr algn="ctr" fontAlgn="auto"/>
                      <a:r>
                        <a:rPr lang="tr-TR" sz="1500" u="none" strike="noStrike">
                          <a:effectLst/>
                        </a:rPr>
                        <a:t>Zehir</a:t>
                      </a:r>
                      <a:endParaRPr lang="tr-TR" sz="1500" b="0" i="0" u="none" strike="noStrike">
                        <a:effectLst/>
                        <a:latin typeface="Arial"/>
                      </a:endParaRPr>
                    </a:p>
                  </a:txBody>
                  <a:tcPr marL="0" marR="0" marT="0" marB="0" anchor="b"/>
                </a:tc>
                <a:tc>
                  <a:txBody>
                    <a:bodyPr/>
                    <a:lstStyle/>
                    <a:p>
                      <a:pPr algn="ctr" fontAlgn="auto"/>
                      <a:r>
                        <a:rPr lang="tr-TR" sz="1500" u="none" strike="noStrike">
                          <a:effectLst/>
                        </a:rPr>
                        <a:t>Yoğunluk (kg/m³)</a:t>
                      </a:r>
                      <a:endParaRPr lang="tr-TR" sz="1500" b="0" i="0" u="none" strike="noStrike">
                        <a:effectLst/>
                        <a:latin typeface="Arial"/>
                      </a:endParaRPr>
                    </a:p>
                  </a:txBody>
                  <a:tcPr marL="0" marR="0" marT="0" marB="0" anchor="b"/>
                </a:tc>
                <a:tc>
                  <a:txBody>
                    <a:bodyPr/>
                    <a:lstStyle/>
                    <a:p>
                      <a:pPr algn="ctr" fontAlgn="auto"/>
                      <a:r>
                        <a:rPr lang="tr-TR" sz="1500" u="none" strike="noStrike" dirty="0">
                          <a:effectLst/>
                        </a:rPr>
                        <a:t>Emniyet sınırı</a:t>
                      </a:r>
                      <a:endParaRPr lang="tr-TR" sz="1500" b="0" i="0" u="none" strike="noStrike" dirty="0">
                        <a:effectLst/>
                        <a:latin typeface="Arial"/>
                      </a:endParaRPr>
                    </a:p>
                  </a:txBody>
                  <a:tcPr marL="0" marR="0" marT="0" marB="0" anchor="b"/>
                </a:tc>
                <a:tc>
                  <a:txBody>
                    <a:bodyPr/>
                    <a:lstStyle/>
                    <a:p>
                      <a:pPr algn="ctr" fontAlgn="auto"/>
                      <a:r>
                        <a:rPr lang="tr-TR" sz="1500" u="none" strike="noStrike" dirty="0">
                          <a:effectLst/>
                        </a:rPr>
                        <a:t>Ani ölüm sınırı (%)</a:t>
                      </a:r>
                      <a:endParaRPr lang="tr-TR" sz="1500" b="0" i="0" u="none" strike="noStrike" dirty="0">
                        <a:effectLst/>
                        <a:latin typeface="Arial"/>
                      </a:endParaRPr>
                    </a:p>
                  </a:txBody>
                  <a:tcPr marL="0" marR="0" marT="0" marB="0" anchor="b"/>
                </a:tc>
                <a:tc>
                  <a:txBody>
                    <a:bodyPr/>
                    <a:lstStyle/>
                    <a:p>
                      <a:pPr algn="ctr" fontAlgn="auto"/>
                      <a:r>
                        <a:rPr lang="tr-TR" sz="1500" u="none" strike="noStrike">
                          <a:effectLst/>
                        </a:rPr>
                        <a:t>Patlama % si</a:t>
                      </a:r>
                      <a:endParaRPr lang="tr-TR" sz="1500" b="0" i="0" u="none" strike="noStrike">
                        <a:effectLst/>
                        <a:latin typeface="Arial"/>
                      </a:endParaRPr>
                    </a:p>
                  </a:txBody>
                  <a:tcPr marL="0" marR="0" marT="0" marB="0" anchor="b"/>
                </a:tc>
                <a:extLst>
                  <a:ext uri="{0D108BD9-81ED-4DB2-BD59-A6C34878D82A}">
                    <a16:rowId xmlns:a16="http://schemas.microsoft.com/office/drawing/2014/main" val="10000"/>
                  </a:ext>
                </a:extLst>
              </a:tr>
              <a:tr h="180975">
                <a:tc>
                  <a:txBody>
                    <a:bodyPr/>
                    <a:lstStyle/>
                    <a:p>
                      <a:pPr algn="l" fontAlgn="b"/>
                      <a:r>
                        <a:rPr lang="tr-TR" sz="1500" u="none" strike="noStrike">
                          <a:effectLst/>
                        </a:rPr>
                        <a:t>Kükürt di oksit (SO₂)</a:t>
                      </a:r>
                      <a:endParaRPr lang="tr-TR" sz="1500" b="0" i="0" u="none" strike="noStrike">
                        <a:effectLst/>
                        <a:latin typeface="Arial"/>
                      </a:endParaRPr>
                    </a:p>
                  </a:txBody>
                  <a:tcPr marL="0" marR="0" marT="0" marB="0" anchor="b"/>
                </a:tc>
                <a:tc>
                  <a:txBody>
                    <a:bodyPr/>
                    <a:lstStyle/>
                    <a:p>
                      <a:pPr algn="l" fontAlgn="b"/>
                      <a:r>
                        <a:rPr lang="tr-TR" sz="1500" u="none" strike="noStrike">
                          <a:effectLst/>
                        </a:rPr>
                        <a:t>renksiz, kokusuz, asit tadında</a:t>
                      </a:r>
                      <a:endParaRPr lang="tr-TR" sz="1500" b="0" i="0" u="none" strike="noStrike">
                        <a:effectLst/>
                        <a:latin typeface="Arial"/>
                      </a:endParaRPr>
                    </a:p>
                  </a:txBody>
                  <a:tcPr marL="0" marR="0" marT="0" marB="0" anchor="b"/>
                </a:tc>
                <a:tc>
                  <a:txBody>
                    <a:bodyPr/>
                    <a:lstStyle/>
                    <a:p>
                      <a:pPr algn="ctr" fontAlgn="b"/>
                      <a:r>
                        <a:rPr lang="tr-TR" sz="1500" u="none" strike="noStrike">
                          <a:effectLst/>
                        </a:rPr>
                        <a:t>+</a:t>
                      </a:r>
                      <a:endParaRPr lang="tr-TR" sz="1500" b="0" i="0" u="none" strike="noStrike">
                        <a:effectLst/>
                        <a:latin typeface="Arial"/>
                      </a:endParaRPr>
                    </a:p>
                  </a:txBody>
                  <a:tcPr marL="0" marR="0" marT="0" marB="0" anchor="b"/>
                </a:tc>
                <a:tc>
                  <a:txBody>
                    <a:bodyPr/>
                    <a:lstStyle/>
                    <a:p>
                      <a:pPr algn="ctr" fontAlgn="b"/>
                      <a:r>
                        <a:rPr lang="tr-TR" sz="1500" u="none" strike="noStrike">
                          <a:effectLst/>
                        </a:rPr>
                        <a:t>2,2</a:t>
                      </a:r>
                      <a:endParaRPr lang="tr-TR" sz="1500" b="0" i="0" u="none" strike="noStrike">
                        <a:effectLst/>
                        <a:latin typeface="Arial"/>
                      </a:endParaRPr>
                    </a:p>
                  </a:txBody>
                  <a:tcPr marL="0" marR="0" marT="0" marB="0" anchor="b"/>
                </a:tc>
                <a:tc>
                  <a:txBody>
                    <a:bodyPr/>
                    <a:lstStyle/>
                    <a:p>
                      <a:pPr algn="ctr" fontAlgn="b"/>
                      <a:r>
                        <a:rPr lang="tr-TR" sz="1500" u="none" strike="noStrike">
                          <a:effectLst/>
                        </a:rPr>
                        <a:t>5 ppm</a:t>
                      </a:r>
                      <a:endParaRPr lang="tr-TR" sz="1500" b="0" i="0" u="none" strike="noStrike">
                        <a:effectLst/>
                        <a:latin typeface="Arial"/>
                      </a:endParaRPr>
                    </a:p>
                  </a:txBody>
                  <a:tcPr marL="0" marR="0" marT="0" marB="0" anchor="b"/>
                </a:tc>
                <a:tc>
                  <a:txBody>
                    <a:bodyPr/>
                    <a:lstStyle/>
                    <a:p>
                      <a:pPr algn="ctr" fontAlgn="b"/>
                      <a:r>
                        <a:rPr lang="tr-TR" sz="1500" u="none" strike="noStrike">
                          <a:effectLst/>
                        </a:rPr>
                        <a:t>0,05</a:t>
                      </a:r>
                      <a:endParaRPr lang="tr-TR" sz="1500" b="0" i="0" u="none" strike="noStrike">
                        <a:effectLst/>
                        <a:latin typeface="Arial"/>
                      </a:endParaRPr>
                    </a:p>
                  </a:txBody>
                  <a:tcPr marL="0" marR="0" marT="0" marB="0" anchor="b"/>
                </a:tc>
                <a:tc>
                  <a:txBody>
                    <a:bodyPr/>
                    <a:lstStyle/>
                    <a:p>
                      <a:pPr algn="ctr" fontAlgn="b"/>
                      <a:r>
                        <a:rPr lang="tr-TR" sz="1500" u="none" strike="noStrike" dirty="0">
                          <a:effectLst/>
                        </a:rPr>
                        <a:t>-</a:t>
                      </a:r>
                      <a:endParaRPr lang="tr-TR" sz="1500" b="0" i="0" u="none" strike="noStrike" dirty="0">
                        <a:effectLst/>
                        <a:latin typeface="Arial"/>
                      </a:endParaRPr>
                    </a:p>
                  </a:txBody>
                  <a:tcPr marL="0" marR="0" marT="0" marB="0" anchor="b"/>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4379077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58824" y="1340768"/>
            <a:ext cx="8229600" cy="514350"/>
          </a:xfrm>
        </p:spPr>
        <p:txBody>
          <a:bodyPr>
            <a:noAutofit/>
          </a:bodyPr>
          <a:lstStyle/>
          <a:p>
            <a:pPr eaLnBrk="1" hangingPunct="1">
              <a:defRPr/>
            </a:pPr>
            <a:r>
              <a:rPr lang="tr-TR" sz="3600" dirty="0">
                <a:solidFill>
                  <a:srgbClr val="CC3300"/>
                </a:solidFill>
                <a:effectLst>
                  <a:outerShdw blurRad="38100" dist="38100" dir="2700000" algn="tl">
                    <a:srgbClr val="000000"/>
                  </a:outerShdw>
                </a:effectLst>
                <a:latin typeface="+mn-lt"/>
                <a:ea typeface="+mn-ea"/>
                <a:cs typeface="+mn-cs"/>
              </a:rPr>
              <a:t>Azot oksitleri</a:t>
            </a:r>
          </a:p>
        </p:txBody>
      </p:sp>
      <p:sp>
        <p:nvSpPr>
          <p:cNvPr id="20486" name="Rectangle 6"/>
          <p:cNvSpPr>
            <a:spLocks noChangeArrowheads="1"/>
          </p:cNvSpPr>
          <p:nvPr/>
        </p:nvSpPr>
        <p:spPr bwMode="auto">
          <a:xfrm>
            <a:off x="158824" y="3933056"/>
            <a:ext cx="8229600" cy="514350"/>
          </a:xfrm>
          <a:prstGeom prst="rect">
            <a:avLst/>
          </a:prstGeom>
          <a:noFill/>
          <a:ln w="9525">
            <a:noFill/>
            <a:miter lim="800000"/>
            <a:headEnd/>
            <a:tailEnd/>
          </a:ln>
          <a:effectLst/>
        </p:spPr>
        <p:txBody>
          <a:bodyPr anchor="ctr"/>
          <a:lstStyle/>
          <a:p>
            <a:pPr>
              <a:defRPr/>
            </a:pPr>
            <a:r>
              <a:rPr lang="tr-TR" sz="3600" dirty="0">
                <a:solidFill>
                  <a:srgbClr val="CC3300"/>
                </a:solidFill>
                <a:effectLst>
                  <a:outerShdw blurRad="38100" dist="38100" dir="2700000" algn="tl">
                    <a:srgbClr val="000000"/>
                  </a:outerShdw>
                </a:effectLst>
              </a:rPr>
              <a:t>Hidrojen (H</a:t>
            </a:r>
            <a:r>
              <a:rPr lang="tr-TR" sz="3600" dirty="0">
                <a:solidFill>
                  <a:srgbClr val="FF0000"/>
                </a:solidFill>
              </a:rPr>
              <a:t>₂</a:t>
            </a:r>
            <a:r>
              <a:rPr lang="tr-TR" sz="3600" dirty="0">
                <a:solidFill>
                  <a:srgbClr val="CC3300"/>
                </a:solidFill>
                <a:effectLst>
                  <a:outerShdw blurRad="38100" dist="38100" dir="2700000" algn="tl">
                    <a:srgbClr val="000000"/>
                  </a:outerShdw>
                </a:effectLst>
              </a:rPr>
              <a:t>)</a:t>
            </a:r>
          </a:p>
        </p:txBody>
      </p:sp>
      <p:sp>
        <p:nvSpPr>
          <p:cNvPr id="14342" name="Rectangle 7"/>
          <p:cNvSpPr>
            <a:spLocks noChangeArrowheads="1"/>
          </p:cNvSpPr>
          <p:nvPr/>
        </p:nvSpPr>
        <p:spPr bwMode="auto">
          <a:xfrm>
            <a:off x="61505" y="3244620"/>
            <a:ext cx="8830975"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Clr>
                <a:schemeClr val="tx2"/>
              </a:buClr>
            </a:pPr>
            <a:r>
              <a:rPr lang="tr-TR" dirty="0"/>
              <a:t>Diğer gazlardan farklı olarak akciğerde nitrik asit oluştuğundan soluyan bir hastayı temiz havaya çıkarmak fayda sağlamaz.</a:t>
            </a:r>
          </a:p>
        </p:txBody>
      </p:sp>
      <p:graphicFrame>
        <p:nvGraphicFramePr>
          <p:cNvPr id="2" name="Tablo 1"/>
          <p:cNvGraphicFramePr>
            <a:graphicFrameLocks noGrp="1"/>
          </p:cNvGraphicFramePr>
          <p:nvPr/>
        </p:nvGraphicFramePr>
        <p:xfrm>
          <a:off x="139689" y="2195425"/>
          <a:ext cx="8824798" cy="914400"/>
        </p:xfrm>
        <a:graphic>
          <a:graphicData uri="http://schemas.openxmlformats.org/drawingml/2006/table">
            <a:tbl>
              <a:tblPr>
                <a:tableStyleId>{5C22544A-7EE6-4342-B048-85BDC9FD1C3A}</a:tableStyleId>
              </a:tblPr>
              <a:tblGrid>
                <a:gridCol w="1558368">
                  <a:extLst>
                    <a:ext uri="{9D8B030D-6E8A-4147-A177-3AD203B41FA5}">
                      <a16:colId xmlns:a16="http://schemas.microsoft.com/office/drawing/2014/main" val="20000"/>
                    </a:ext>
                  </a:extLst>
                </a:gridCol>
                <a:gridCol w="3334765">
                  <a:extLst>
                    <a:ext uri="{9D8B030D-6E8A-4147-A177-3AD203B41FA5}">
                      <a16:colId xmlns:a16="http://schemas.microsoft.com/office/drawing/2014/main" val="20001"/>
                    </a:ext>
                  </a:extLst>
                </a:gridCol>
                <a:gridCol w="786333">
                  <a:extLst>
                    <a:ext uri="{9D8B030D-6E8A-4147-A177-3AD203B41FA5}">
                      <a16:colId xmlns:a16="http://schemas.microsoft.com/office/drawing/2014/main" val="20002"/>
                    </a:ext>
                  </a:extLst>
                </a:gridCol>
                <a:gridCol w="786333">
                  <a:extLst>
                    <a:ext uri="{9D8B030D-6E8A-4147-A177-3AD203B41FA5}">
                      <a16:colId xmlns:a16="http://schemas.microsoft.com/office/drawing/2014/main" val="20003"/>
                    </a:ext>
                  </a:extLst>
                </a:gridCol>
                <a:gridCol w="786333">
                  <a:extLst>
                    <a:ext uri="{9D8B030D-6E8A-4147-A177-3AD203B41FA5}">
                      <a16:colId xmlns:a16="http://schemas.microsoft.com/office/drawing/2014/main" val="20004"/>
                    </a:ext>
                  </a:extLst>
                </a:gridCol>
                <a:gridCol w="786333">
                  <a:extLst>
                    <a:ext uri="{9D8B030D-6E8A-4147-A177-3AD203B41FA5}">
                      <a16:colId xmlns:a16="http://schemas.microsoft.com/office/drawing/2014/main" val="20005"/>
                    </a:ext>
                  </a:extLst>
                </a:gridCol>
                <a:gridCol w="786333">
                  <a:extLst>
                    <a:ext uri="{9D8B030D-6E8A-4147-A177-3AD203B41FA5}">
                      <a16:colId xmlns:a16="http://schemas.microsoft.com/office/drawing/2014/main" val="20006"/>
                    </a:ext>
                  </a:extLst>
                </a:gridCol>
              </a:tblGrid>
              <a:tr h="361950">
                <a:tc>
                  <a:txBody>
                    <a:bodyPr/>
                    <a:lstStyle/>
                    <a:p>
                      <a:pPr algn="l" fontAlgn="b"/>
                      <a:r>
                        <a:rPr lang="tr-TR" sz="1500" u="none" strike="noStrike" dirty="0">
                          <a:effectLst/>
                        </a:rPr>
                        <a:t> </a:t>
                      </a:r>
                      <a:endParaRPr lang="tr-TR" sz="1500" b="0" i="0" u="none" strike="noStrike" dirty="0">
                        <a:effectLst/>
                        <a:latin typeface="Arial"/>
                      </a:endParaRPr>
                    </a:p>
                  </a:txBody>
                  <a:tcPr marL="0" marR="0" marT="0" marB="0" anchor="b"/>
                </a:tc>
                <a:tc>
                  <a:txBody>
                    <a:bodyPr/>
                    <a:lstStyle/>
                    <a:p>
                      <a:pPr algn="ctr" fontAlgn="auto"/>
                      <a:r>
                        <a:rPr lang="tr-TR" sz="1500" u="none" strike="noStrike">
                          <a:effectLst/>
                        </a:rPr>
                        <a:t>Fiziksel özellik</a:t>
                      </a:r>
                      <a:endParaRPr lang="tr-TR" sz="1500" b="0" i="0" u="none" strike="noStrike">
                        <a:effectLst/>
                        <a:latin typeface="Arial"/>
                      </a:endParaRPr>
                    </a:p>
                  </a:txBody>
                  <a:tcPr marL="0" marR="0" marT="0" marB="0" anchor="b"/>
                </a:tc>
                <a:tc>
                  <a:txBody>
                    <a:bodyPr/>
                    <a:lstStyle/>
                    <a:p>
                      <a:pPr algn="ctr" fontAlgn="auto"/>
                      <a:r>
                        <a:rPr lang="tr-TR" sz="1500" u="none" strike="noStrike">
                          <a:effectLst/>
                        </a:rPr>
                        <a:t>Zehir</a:t>
                      </a:r>
                      <a:endParaRPr lang="tr-TR" sz="1500" b="0" i="0" u="none" strike="noStrike">
                        <a:effectLst/>
                        <a:latin typeface="Arial"/>
                      </a:endParaRPr>
                    </a:p>
                  </a:txBody>
                  <a:tcPr marL="0" marR="0" marT="0" marB="0" anchor="b"/>
                </a:tc>
                <a:tc>
                  <a:txBody>
                    <a:bodyPr/>
                    <a:lstStyle/>
                    <a:p>
                      <a:pPr algn="ctr" fontAlgn="auto"/>
                      <a:r>
                        <a:rPr lang="tr-TR" sz="1500" u="none" strike="noStrike">
                          <a:effectLst/>
                        </a:rPr>
                        <a:t>Yoğunluk (kg/m³)</a:t>
                      </a:r>
                      <a:endParaRPr lang="tr-TR" sz="1500" b="0" i="0" u="none" strike="noStrike">
                        <a:effectLst/>
                        <a:latin typeface="Arial"/>
                      </a:endParaRPr>
                    </a:p>
                  </a:txBody>
                  <a:tcPr marL="0" marR="0" marT="0" marB="0" anchor="b"/>
                </a:tc>
                <a:tc>
                  <a:txBody>
                    <a:bodyPr/>
                    <a:lstStyle/>
                    <a:p>
                      <a:pPr algn="ctr" fontAlgn="auto"/>
                      <a:r>
                        <a:rPr lang="tr-TR" sz="1500" u="none" strike="noStrike">
                          <a:effectLst/>
                        </a:rPr>
                        <a:t>Emniyet sınırı (%)</a:t>
                      </a:r>
                      <a:endParaRPr lang="tr-TR" sz="1500" b="0" i="0" u="none" strike="noStrike">
                        <a:effectLst/>
                        <a:latin typeface="Arial"/>
                      </a:endParaRPr>
                    </a:p>
                  </a:txBody>
                  <a:tcPr marL="0" marR="0" marT="0" marB="0" anchor="b"/>
                </a:tc>
                <a:tc>
                  <a:txBody>
                    <a:bodyPr/>
                    <a:lstStyle/>
                    <a:p>
                      <a:pPr algn="ctr" fontAlgn="auto"/>
                      <a:r>
                        <a:rPr lang="tr-TR" sz="1500" u="none" strike="noStrike" dirty="0">
                          <a:effectLst/>
                        </a:rPr>
                        <a:t>Ani ölüm sınırı</a:t>
                      </a:r>
                      <a:endParaRPr lang="tr-TR" sz="1500" b="0" i="0" u="none" strike="noStrike" dirty="0">
                        <a:effectLst/>
                        <a:latin typeface="Arial"/>
                      </a:endParaRPr>
                    </a:p>
                  </a:txBody>
                  <a:tcPr marL="0" marR="0" marT="0" marB="0" anchor="b"/>
                </a:tc>
                <a:tc>
                  <a:txBody>
                    <a:bodyPr/>
                    <a:lstStyle/>
                    <a:p>
                      <a:pPr algn="ctr" fontAlgn="auto"/>
                      <a:r>
                        <a:rPr lang="tr-TR" sz="1500" u="none" strike="noStrike">
                          <a:effectLst/>
                        </a:rPr>
                        <a:t>Patlama % si</a:t>
                      </a:r>
                      <a:endParaRPr lang="tr-TR" sz="1500" b="0" i="0" u="none" strike="noStrike">
                        <a:effectLst/>
                        <a:latin typeface="Arial"/>
                      </a:endParaRPr>
                    </a:p>
                  </a:txBody>
                  <a:tcPr marL="0" marR="0" marT="0" marB="0" anchor="b"/>
                </a:tc>
                <a:extLst>
                  <a:ext uri="{0D108BD9-81ED-4DB2-BD59-A6C34878D82A}">
                    <a16:rowId xmlns:a16="http://schemas.microsoft.com/office/drawing/2014/main" val="10000"/>
                  </a:ext>
                </a:extLst>
              </a:tr>
              <a:tr h="371475">
                <a:tc>
                  <a:txBody>
                    <a:bodyPr/>
                    <a:lstStyle/>
                    <a:p>
                      <a:pPr algn="l" fontAlgn="auto"/>
                      <a:r>
                        <a:rPr lang="tr-TR" sz="1500" u="none" strike="noStrike" dirty="0">
                          <a:effectLst/>
                        </a:rPr>
                        <a:t>Azot oksitleri (NO, N₂O3, </a:t>
                      </a:r>
                      <a:r>
                        <a:rPr lang="tr-TR" sz="1500" b="1" u="none" strike="noStrike" dirty="0">
                          <a:effectLst/>
                        </a:rPr>
                        <a:t>N₂O</a:t>
                      </a:r>
                      <a:r>
                        <a:rPr lang="tr-TR" sz="1500" u="none" strike="noStrike" dirty="0">
                          <a:effectLst/>
                        </a:rPr>
                        <a:t>, N₂O5)</a:t>
                      </a:r>
                      <a:endParaRPr lang="tr-TR" sz="1500" b="0" i="0" u="none" strike="noStrike" dirty="0">
                        <a:effectLst/>
                        <a:latin typeface="Arial"/>
                      </a:endParaRPr>
                    </a:p>
                  </a:txBody>
                  <a:tcPr marL="0" marR="0" marT="0" marB="0" anchor="b"/>
                </a:tc>
                <a:tc>
                  <a:txBody>
                    <a:bodyPr/>
                    <a:lstStyle/>
                    <a:p>
                      <a:pPr algn="l" fontAlgn="b"/>
                      <a:r>
                        <a:rPr lang="tr-TR" sz="1500" u="none" strike="noStrike" dirty="0">
                          <a:effectLst/>
                        </a:rPr>
                        <a:t> </a:t>
                      </a:r>
                      <a:endParaRPr lang="tr-TR" sz="1500" b="0" i="0" u="none" strike="noStrike" dirty="0">
                        <a:effectLst/>
                        <a:latin typeface="Arial"/>
                      </a:endParaRPr>
                    </a:p>
                  </a:txBody>
                  <a:tcPr marL="0" marR="0" marT="0" marB="0" anchor="b"/>
                </a:tc>
                <a:tc>
                  <a:txBody>
                    <a:bodyPr/>
                    <a:lstStyle/>
                    <a:p>
                      <a:pPr algn="ctr" fontAlgn="b"/>
                      <a:r>
                        <a:rPr lang="tr-TR" sz="1500" u="none" strike="noStrike">
                          <a:effectLst/>
                        </a:rPr>
                        <a:t>+</a:t>
                      </a:r>
                      <a:endParaRPr lang="tr-TR" sz="1500" b="0" i="0" u="none" strike="noStrike">
                        <a:effectLst/>
                        <a:latin typeface="Arial"/>
                      </a:endParaRPr>
                    </a:p>
                  </a:txBody>
                  <a:tcPr marL="0" marR="0" marT="0" marB="0" anchor="b"/>
                </a:tc>
                <a:tc>
                  <a:txBody>
                    <a:bodyPr/>
                    <a:lstStyle/>
                    <a:p>
                      <a:pPr algn="ctr" fontAlgn="b"/>
                      <a:r>
                        <a:rPr lang="tr-TR" sz="1500" u="none" strike="noStrike">
                          <a:effectLst/>
                        </a:rPr>
                        <a:t> </a:t>
                      </a:r>
                      <a:endParaRPr lang="tr-TR" sz="1500" b="0" i="0" u="none" strike="noStrike">
                        <a:effectLst/>
                        <a:latin typeface="Arial"/>
                      </a:endParaRPr>
                    </a:p>
                  </a:txBody>
                  <a:tcPr marL="0" marR="0" marT="0" marB="0" anchor="b"/>
                </a:tc>
                <a:tc>
                  <a:txBody>
                    <a:bodyPr/>
                    <a:lstStyle/>
                    <a:p>
                      <a:pPr algn="ctr" fontAlgn="b"/>
                      <a:r>
                        <a:rPr lang="tr-TR" sz="1500" u="none" strike="noStrike">
                          <a:effectLst/>
                        </a:rPr>
                        <a:t> </a:t>
                      </a:r>
                      <a:endParaRPr lang="tr-TR" sz="1500" b="0" i="0" u="none" strike="noStrike">
                        <a:effectLst/>
                        <a:latin typeface="Arial"/>
                      </a:endParaRPr>
                    </a:p>
                  </a:txBody>
                  <a:tcPr marL="0" marR="0" marT="0" marB="0" anchor="b"/>
                </a:tc>
                <a:tc>
                  <a:txBody>
                    <a:bodyPr/>
                    <a:lstStyle/>
                    <a:p>
                      <a:pPr algn="ctr" fontAlgn="b"/>
                      <a:r>
                        <a:rPr lang="tr-TR" sz="1500" u="none" strike="noStrike">
                          <a:effectLst/>
                        </a:rPr>
                        <a:t>0,02</a:t>
                      </a:r>
                      <a:endParaRPr lang="tr-TR" sz="1500" b="0" i="0" u="none" strike="noStrike">
                        <a:effectLst/>
                        <a:latin typeface="Arial"/>
                      </a:endParaRPr>
                    </a:p>
                  </a:txBody>
                  <a:tcPr marL="0" marR="0" marT="0" marB="0" anchor="b"/>
                </a:tc>
                <a:tc>
                  <a:txBody>
                    <a:bodyPr/>
                    <a:lstStyle/>
                    <a:p>
                      <a:pPr algn="ctr" fontAlgn="b"/>
                      <a:r>
                        <a:rPr lang="tr-TR" sz="1500" u="none" strike="noStrike" dirty="0">
                          <a:effectLst/>
                        </a:rPr>
                        <a:t>-</a:t>
                      </a:r>
                      <a:endParaRPr lang="tr-TR" sz="1500" b="0" i="0" u="none" strike="noStrike" dirty="0">
                        <a:effectLst/>
                        <a:latin typeface="Arial"/>
                      </a:endParaRPr>
                    </a:p>
                  </a:txBody>
                  <a:tcPr marL="0" marR="0" marT="0" marB="0" anchor="b"/>
                </a:tc>
                <a:extLst>
                  <a:ext uri="{0D108BD9-81ED-4DB2-BD59-A6C34878D82A}">
                    <a16:rowId xmlns:a16="http://schemas.microsoft.com/office/drawing/2014/main" val="10001"/>
                  </a:ext>
                </a:extLst>
              </a:tr>
            </a:tbl>
          </a:graphicData>
        </a:graphic>
      </p:graphicFrame>
      <p:graphicFrame>
        <p:nvGraphicFramePr>
          <p:cNvPr id="3" name="Tablo 2"/>
          <p:cNvGraphicFramePr>
            <a:graphicFrameLocks noGrp="1"/>
          </p:cNvGraphicFramePr>
          <p:nvPr/>
        </p:nvGraphicFramePr>
        <p:xfrm>
          <a:off x="156214" y="4653136"/>
          <a:ext cx="8664259" cy="685800"/>
        </p:xfrm>
        <a:graphic>
          <a:graphicData uri="http://schemas.openxmlformats.org/drawingml/2006/table">
            <a:tbl>
              <a:tblPr>
                <a:tableStyleId>{5C22544A-7EE6-4342-B048-85BDC9FD1C3A}</a:tableStyleId>
              </a:tblPr>
              <a:tblGrid>
                <a:gridCol w="1530019">
                  <a:extLst>
                    <a:ext uri="{9D8B030D-6E8A-4147-A177-3AD203B41FA5}">
                      <a16:colId xmlns:a16="http://schemas.microsoft.com/office/drawing/2014/main" val="20000"/>
                    </a:ext>
                  </a:extLst>
                </a:gridCol>
                <a:gridCol w="3274100">
                  <a:extLst>
                    <a:ext uri="{9D8B030D-6E8A-4147-A177-3AD203B41FA5}">
                      <a16:colId xmlns:a16="http://schemas.microsoft.com/office/drawing/2014/main" val="20001"/>
                    </a:ext>
                  </a:extLst>
                </a:gridCol>
                <a:gridCol w="772028">
                  <a:extLst>
                    <a:ext uri="{9D8B030D-6E8A-4147-A177-3AD203B41FA5}">
                      <a16:colId xmlns:a16="http://schemas.microsoft.com/office/drawing/2014/main" val="20002"/>
                    </a:ext>
                  </a:extLst>
                </a:gridCol>
                <a:gridCol w="772028">
                  <a:extLst>
                    <a:ext uri="{9D8B030D-6E8A-4147-A177-3AD203B41FA5}">
                      <a16:colId xmlns:a16="http://schemas.microsoft.com/office/drawing/2014/main" val="20003"/>
                    </a:ext>
                  </a:extLst>
                </a:gridCol>
                <a:gridCol w="772028">
                  <a:extLst>
                    <a:ext uri="{9D8B030D-6E8A-4147-A177-3AD203B41FA5}">
                      <a16:colId xmlns:a16="http://schemas.microsoft.com/office/drawing/2014/main" val="20004"/>
                    </a:ext>
                  </a:extLst>
                </a:gridCol>
                <a:gridCol w="772028">
                  <a:extLst>
                    <a:ext uri="{9D8B030D-6E8A-4147-A177-3AD203B41FA5}">
                      <a16:colId xmlns:a16="http://schemas.microsoft.com/office/drawing/2014/main" val="20005"/>
                    </a:ext>
                  </a:extLst>
                </a:gridCol>
                <a:gridCol w="772028">
                  <a:extLst>
                    <a:ext uri="{9D8B030D-6E8A-4147-A177-3AD203B41FA5}">
                      <a16:colId xmlns:a16="http://schemas.microsoft.com/office/drawing/2014/main" val="20006"/>
                    </a:ext>
                  </a:extLst>
                </a:gridCol>
              </a:tblGrid>
              <a:tr h="361950">
                <a:tc>
                  <a:txBody>
                    <a:bodyPr/>
                    <a:lstStyle/>
                    <a:p>
                      <a:pPr algn="l" fontAlgn="b"/>
                      <a:r>
                        <a:rPr lang="tr-TR" sz="1500" u="none" strike="noStrike">
                          <a:effectLst/>
                        </a:rPr>
                        <a:t> </a:t>
                      </a:r>
                      <a:endParaRPr lang="tr-TR" sz="1500" b="0" i="0" u="none" strike="noStrike">
                        <a:effectLst/>
                        <a:latin typeface="Arial"/>
                      </a:endParaRPr>
                    </a:p>
                  </a:txBody>
                  <a:tcPr marL="0" marR="0" marT="0" marB="0" anchor="b"/>
                </a:tc>
                <a:tc>
                  <a:txBody>
                    <a:bodyPr/>
                    <a:lstStyle/>
                    <a:p>
                      <a:pPr algn="ctr" fontAlgn="auto"/>
                      <a:r>
                        <a:rPr lang="tr-TR" sz="1500" u="none" strike="noStrike">
                          <a:effectLst/>
                        </a:rPr>
                        <a:t>Fiziksel özellik</a:t>
                      </a:r>
                      <a:endParaRPr lang="tr-TR" sz="1500" b="0" i="0" u="none" strike="noStrike">
                        <a:effectLst/>
                        <a:latin typeface="Arial"/>
                      </a:endParaRPr>
                    </a:p>
                  </a:txBody>
                  <a:tcPr marL="0" marR="0" marT="0" marB="0" anchor="b"/>
                </a:tc>
                <a:tc>
                  <a:txBody>
                    <a:bodyPr/>
                    <a:lstStyle/>
                    <a:p>
                      <a:pPr algn="ctr" fontAlgn="auto"/>
                      <a:r>
                        <a:rPr lang="tr-TR" sz="1500" u="none" strike="noStrike">
                          <a:effectLst/>
                        </a:rPr>
                        <a:t>Zehir</a:t>
                      </a:r>
                      <a:endParaRPr lang="tr-TR" sz="1500" b="0" i="0" u="none" strike="noStrike">
                        <a:effectLst/>
                        <a:latin typeface="Arial"/>
                      </a:endParaRPr>
                    </a:p>
                  </a:txBody>
                  <a:tcPr marL="0" marR="0" marT="0" marB="0" anchor="b"/>
                </a:tc>
                <a:tc>
                  <a:txBody>
                    <a:bodyPr/>
                    <a:lstStyle/>
                    <a:p>
                      <a:pPr algn="ctr" fontAlgn="auto"/>
                      <a:r>
                        <a:rPr lang="tr-TR" sz="1500" u="none" strike="noStrike">
                          <a:effectLst/>
                        </a:rPr>
                        <a:t>Yoğunluk (kg/m³)</a:t>
                      </a:r>
                      <a:endParaRPr lang="tr-TR" sz="1500" b="0" i="0" u="none" strike="noStrike">
                        <a:effectLst/>
                        <a:latin typeface="Arial"/>
                      </a:endParaRPr>
                    </a:p>
                  </a:txBody>
                  <a:tcPr marL="0" marR="0" marT="0" marB="0" anchor="b"/>
                </a:tc>
                <a:tc>
                  <a:txBody>
                    <a:bodyPr/>
                    <a:lstStyle/>
                    <a:p>
                      <a:pPr algn="ctr" fontAlgn="auto"/>
                      <a:r>
                        <a:rPr lang="tr-TR" sz="1500" u="none" strike="noStrike">
                          <a:effectLst/>
                        </a:rPr>
                        <a:t>Emniyet sınırı (%)</a:t>
                      </a:r>
                      <a:endParaRPr lang="tr-TR" sz="1500" b="0" i="0" u="none" strike="noStrike">
                        <a:effectLst/>
                        <a:latin typeface="Arial"/>
                      </a:endParaRPr>
                    </a:p>
                  </a:txBody>
                  <a:tcPr marL="0" marR="0" marT="0" marB="0" anchor="b"/>
                </a:tc>
                <a:tc>
                  <a:txBody>
                    <a:bodyPr/>
                    <a:lstStyle/>
                    <a:p>
                      <a:pPr algn="ctr" fontAlgn="auto"/>
                      <a:r>
                        <a:rPr lang="tr-TR" sz="1500" u="none" strike="noStrike">
                          <a:effectLst/>
                        </a:rPr>
                        <a:t>Ani ölüm sınırı</a:t>
                      </a:r>
                      <a:endParaRPr lang="tr-TR" sz="1500" b="0" i="0" u="none" strike="noStrike">
                        <a:effectLst/>
                        <a:latin typeface="Arial"/>
                      </a:endParaRPr>
                    </a:p>
                  </a:txBody>
                  <a:tcPr marL="0" marR="0" marT="0" marB="0" anchor="b"/>
                </a:tc>
                <a:tc>
                  <a:txBody>
                    <a:bodyPr/>
                    <a:lstStyle/>
                    <a:p>
                      <a:pPr algn="ctr" fontAlgn="auto"/>
                      <a:r>
                        <a:rPr lang="tr-TR" sz="1500" u="none" strike="noStrike">
                          <a:effectLst/>
                        </a:rPr>
                        <a:t>Patlama % si</a:t>
                      </a:r>
                      <a:endParaRPr lang="tr-TR" sz="1500" b="0" i="0" u="none" strike="noStrike">
                        <a:effectLst/>
                        <a:latin typeface="Arial"/>
                      </a:endParaRPr>
                    </a:p>
                  </a:txBody>
                  <a:tcPr marL="0" marR="0" marT="0" marB="0" anchor="b"/>
                </a:tc>
                <a:extLst>
                  <a:ext uri="{0D108BD9-81ED-4DB2-BD59-A6C34878D82A}">
                    <a16:rowId xmlns:a16="http://schemas.microsoft.com/office/drawing/2014/main" val="10000"/>
                  </a:ext>
                </a:extLst>
              </a:tr>
              <a:tr h="180975">
                <a:tc>
                  <a:txBody>
                    <a:bodyPr/>
                    <a:lstStyle/>
                    <a:p>
                      <a:pPr algn="l" fontAlgn="b"/>
                      <a:r>
                        <a:rPr lang="tr-TR" sz="1500" u="none" strike="noStrike">
                          <a:effectLst/>
                        </a:rPr>
                        <a:t>Hidrojen (H₂)</a:t>
                      </a:r>
                      <a:endParaRPr lang="tr-TR" sz="1500" b="0" i="0" u="none" strike="noStrike">
                        <a:effectLst/>
                        <a:latin typeface="Arial"/>
                      </a:endParaRPr>
                    </a:p>
                  </a:txBody>
                  <a:tcPr marL="0" marR="0" marT="0" marB="0" anchor="b"/>
                </a:tc>
                <a:tc>
                  <a:txBody>
                    <a:bodyPr/>
                    <a:lstStyle/>
                    <a:p>
                      <a:pPr algn="l" fontAlgn="b"/>
                      <a:r>
                        <a:rPr lang="tr-TR" sz="1500" u="none" strike="noStrike">
                          <a:effectLst/>
                        </a:rPr>
                        <a:t>renksiz, kokusuz, tatsız</a:t>
                      </a:r>
                      <a:endParaRPr lang="tr-TR" sz="1500" b="0" i="0" u="none" strike="noStrike">
                        <a:effectLst/>
                        <a:latin typeface="Arial"/>
                      </a:endParaRPr>
                    </a:p>
                  </a:txBody>
                  <a:tcPr marL="0" marR="0" marT="0" marB="0" anchor="b"/>
                </a:tc>
                <a:tc>
                  <a:txBody>
                    <a:bodyPr/>
                    <a:lstStyle/>
                    <a:p>
                      <a:pPr algn="ctr" fontAlgn="b"/>
                      <a:r>
                        <a:rPr lang="tr-TR" sz="1500" u="none" strike="noStrike">
                          <a:effectLst/>
                        </a:rPr>
                        <a:t> </a:t>
                      </a:r>
                      <a:endParaRPr lang="tr-TR" sz="1500" b="0" i="0" u="none" strike="noStrike">
                        <a:effectLst/>
                        <a:latin typeface="Arial"/>
                      </a:endParaRPr>
                    </a:p>
                  </a:txBody>
                  <a:tcPr marL="0" marR="0" marT="0" marB="0" anchor="b"/>
                </a:tc>
                <a:tc>
                  <a:txBody>
                    <a:bodyPr/>
                    <a:lstStyle/>
                    <a:p>
                      <a:pPr algn="ctr" fontAlgn="b"/>
                      <a:r>
                        <a:rPr lang="tr-TR" sz="1500" u="none" strike="noStrike">
                          <a:effectLst/>
                        </a:rPr>
                        <a:t>0,09</a:t>
                      </a:r>
                      <a:endParaRPr lang="tr-TR" sz="1500" b="0" i="0" u="none" strike="noStrike">
                        <a:effectLst/>
                        <a:latin typeface="Arial"/>
                      </a:endParaRPr>
                    </a:p>
                  </a:txBody>
                  <a:tcPr marL="0" marR="0" marT="0" marB="0" anchor="b"/>
                </a:tc>
                <a:tc>
                  <a:txBody>
                    <a:bodyPr/>
                    <a:lstStyle/>
                    <a:p>
                      <a:pPr algn="ctr" fontAlgn="b"/>
                      <a:r>
                        <a:rPr lang="tr-TR" sz="1500" u="none" strike="noStrike">
                          <a:effectLst/>
                        </a:rPr>
                        <a:t> </a:t>
                      </a:r>
                      <a:endParaRPr lang="tr-TR" sz="1500" b="0" i="0" u="none" strike="noStrike">
                        <a:effectLst/>
                        <a:latin typeface="Arial"/>
                      </a:endParaRPr>
                    </a:p>
                  </a:txBody>
                  <a:tcPr marL="0" marR="0" marT="0" marB="0" anchor="b"/>
                </a:tc>
                <a:tc>
                  <a:txBody>
                    <a:bodyPr/>
                    <a:lstStyle/>
                    <a:p>
                      <a:pPr algn="ctr" fontAlgn="b"/>
                      <a:r>
                        <a:rPr lang="tr-TR" sz="1500" u="none" strike="noStrike">
                          <a:effectLst/>
                        </a:rPr>
                        <a:t> </a:t>
                      </a:r>
                      <a:endParaRPr lang="tr-TR" sz="1500" b="0" i="0" u="none" strike="noStrike">
                        <a:effectLst/>
                        <a:latin typeface="Arial"/>
                      </a:endParaRPr>
                    </a:p>
                  </a:txBody>
                  <a:tcPr marL="0" marR="0" marT="0" marB="0" anchor="b"/>
                </a:tc>
                <a:tc>
                  <a:txBody>
                    <a:bodyPr/>
                    <a:lstStyle/>
                    <a:p>
                      <a:pPr algn="ctr" fontAlgn="b"/>
                      <a:r>
                        <a:rPr lang="tr-TR" sz="1500" u="none" strike="noStrike" dirty="0">
                          <a:effectLst/>
                        </a:rPr>
                        <a:t>4</a:t>
                      </a:r>
                      <a:endParaRPr lang="tr-TR" sz="1500" b="0" i="0" u="none" strike="noStrike" dirty="0">
                        <a:effectLst/>
                        <a:latin typeface="Arial"/>
                      </a:endParaRPr>
                    </a:p>
                  </a:txBody>
                  <a:tcPr marL="0" marR="0" marT="0" marB="0" anchor="b"/>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705440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title"/>
          </p:nvPr>
        </p:nvSpPr>
        <p:spPr>
          <a:xfrm>
            <a:off x="395536" y="1484784"/>
            <a:ext cx="8153400" cy="496416"/>
          </a:xfrm>
        </p:spPr>
        <p:txBody>
          <a:bodyPr>
            <a:normAutofit/>
          </a:bodyPr>
          <a:lstStyle/>
          <a:p>
            <a:r>
              <a:rPr lang="tr-TR" sz="2000" dirty="0"/>
              <a:t>Grizu (</a:t>
            </a:r>
            <a:r>
              <a:rPr lang="tr-TR" sz="2000" dirty="0" err="1"/>
              <a:t>Metan+Hava</a:t>
            </a:r>
            <a:r>
              <a:rPr lang="tr-TR" sz="2000" dirty="0"/>
              <a:t>)</a:t>
            </a:r>
          </a:p>
        </p:txBody>
      </p:sp>
      <p:sp>
        <p:nvSpPr>
          <p:cNvPr id="3" name="İçerik Yer Tutucusu 2"/>
          <p:cNvSpPr>
            <a:spLocks noGrp="1"/>
          </p:cNvSpPr>
          <p:nvPr>
            <p:ph sz="quarter" idx="4294967295"/>
          </p:nvPr>
        </p:nvSpPr>
        <p:spPr>
          <a:xfrm>
            <a:off x="107504" y="2209802"/>
            <a:ext cx="8856984" cy="1867271"/>
          </a:xfrm>
        </p:spPr>
        <p:txBody>
          <a:bodyPr>
            <a:normAutofit/>
          </a:bodyPr>
          <a:lstStyle/>
          <a:p>
            <a:r>
              <a:rPr lang="tr-TR" sz="1600" dirty="0"/>
              <a:t>Kömür, bitki ve hayvan organizmalarının karmaşık kimyasal reaksiyonlarının birbiri ardına geliştiği bir çevre ortamında kömürleşme olayına maruz kalmasıyla oluşmuş organik bir gazdır.</a:t>
            </a:r>
          </a:p>
          <a:p>
            <a:pPr>
              <a:lnSpc>
                <a:spcPct val="90000"/>
              </a:lnSpc>
              <a:defRPr/>
            </a:pPr>
            <a:r>
              <a:rPr lang="tr-TR" sz="1600" dirty="0"/>
              <a:t>Bu proses sonucunda; karbondioksit, metan, su buharı ve diğer bazı gazlar açığa çıkar.</a:t>
            </a:r>
          </a:p>
          <a:p>
            <a:pPr marL="0" indent="0">
              <a:buNone/>
              <a:defRPr/>
            </a:pPr>
            <a:r>
              <a:rPr lang="tr-TR" sz="1600" dirty="0"/>
              <a:t>4 C</a:t>
            </a:r>
            <a:r>
              <a:rPr lang="tr-TR" sz="1600" baseline="-25000" dirty="0"/>
              <a:t>6</a:t>
            </a:r>
            <a:r>
              <a:rPr lang="tr-TR" sz="1600" dirty="0"/>
              <a:t>H</a:t>
            </a:r>
            <a:r>
              <a:rPr lang="tr-TR" sz="1600" baseline="-25000" dirty="0"/>
              <a:t>10</a:t>
            </a:r>
            <a:r>
              <a:rPr lang="tr-TR" sz="1600" dirty="0"/>
              <a:t>O</a:t>
            </a:r>
            <a:r>
              <a:rPr lang="tr-TR" sz="1600" baseline="-25000" dirty="0"/>
              <a:t>5</a:t>
            </a:r>
            <a:r>
              <a:rPr lang="tr-TR" sz="1600" dirty="0"/>
              <a:t> </a:t>
            </a:r>
            <a:r>
              <a:rPr lang="tr-TR" sz="1600" dirty="0">
                <a:sym typeface="Symbol"/>
              </a:rPr>
              <a:t></a:t>
            </a:r>
            <a:r>
              <a:rPr lang="tr-TR" sz="1600" dirty="0"/>
              <a:t> 7 </a:t>
            </a:r>
            <a:r>
              <a:rPr lang="tr-TR" sz="1600" dirty="0">
                <a:solidFill>
                  <a:srgbClr val="FF0000"/>
                </a:solidFill>
              </a:rPr>
              <a:t>CH</a:t>
            </a:r>
            <a:r>
              <a:rPr lang="tr-TR" sz="1600" baseline="-25000" dirty="0">
                <a:solidFill>
                  <a:srgbClr val="FF0000"/>
                </a:solidFill>
              </a:rPr>
              <a:t>4</a:t>
            </a:r>
            <a:r>
              <a:rPr lang="tr-TR" sz="1600" dirty="0"/>
              <a:t> + 8 CO</a:t>
            </a:r>
            <a:r>
              <a:rPr lang="tr-TR" sz="1600" baseline="-25000" dirty="0"/>
              <a:t>2</a:t>
            </a:r>
            <a:r>
              <a:rPr lang="tr-TR" sz="1600" dirty="0"/>
              <a:t> + 3 H</a:t>
            </a:r>
            <a:r>
              <a:rPr lang="tr-TR" sz="1600" baseline="-25000" dirty="0"/>
              <a:t>2</a:t>
            </a:r>
            <a:r>
              <a:rPr lang="tr-TR" sz="1600" dirty="0"/>
              <a:t>O + </a:t>
            </a:r>
            <a:r>
              <a:rPr lang="tr-TR" sz="1600" dirty="0">
                <a:solidFill>
                  <a:srgbClr val="FF0000"/>
                </a:solidFill>
              </a:rPr>
              <a:t>C</a:t>
            </a:r>
            <a:r>
              <a:rPr lang="tr-TR" sz="1600" baseline="-25000" dirty="0">
                <a:solidFill>
                  <a:srgbClr val="FF0000"/>
                </a:solidFill>
              </a:rPr>
              <a:t>9</a:t>
            </a:r>
            <a:r>
              <a:rPr lang="tr-TR" sz="1600" dirty="0">
                <a:solidFill>
                  <a:srgbClr val="FF0000"/>
                </a:solidFill>
              </a:rPr>
              <a:t>H</a:t>
            </a:r>
            <a:r>
              <a:rPr lang="tr-TR" sz="1600" baseline="-25000" dirty="0">
                <a:solidFill>
                  <a:srgbClr val="FF0000"/>
                </a:solidFill>
              </a:rPr>
              <a:t>10</a:t>
            </a:r>
            <a:r>
              <a:rPr lang="tr-TR" sz="1600" dirty="0">
                <a:solidFill>
                  <a:srgbClr val="FF0000"/>
                </a:solidFill>
              </a:rPr>
              <a:t>O  (Kömür)</a:t>
            </a:r>
          </a:p>
          <a:p>
            <a:pPr marL="0" indent="0">
              <a:buNone/>
              <a:defRPr/>
            </a:pPr>
            <a:endParaRPr lang="tr-TR" sz="1600" dirty="0"/>
          </a:p>
        </p:txBody>
      </p:sp>
      <p:graphicFrame>
        <p:nvGraphicFramePr>
          <p:cNvPr id="5" name="Tablo 4"/>
          <p:cNvGraphicFramePr>
            <a:graphicFrameLocks noGrp="1"/>
          </p:cNvGraphicFramePr>
          <p:nvPr/>
        </p:nvGraphicFramePr>
        <p:xfrm>
          <a:off x="196923" y="4221088"/>
          <a:ext cx="8926511" cy="1283590"/>
        </p:xfrm>
        <a:graphic>
          <a:graphicData uri="http://schemas.openxmlformats.org/drawingml/2006/table">
            <a:tbl>
              <a:tblPr firstRow="1" firstCol="1" bandRow="1">
                <a:tableStyleId>{5C22544A-7EE6-4342-B048-85BDC9FD1C3A}</a:tableStyleId>
              </a:tblPr>
              <a:tblGrid>
                <a:gridCol w="1399456">
                  <a:extLst>
                    <a:ext uri="{9D8B030D-6E8A-4147-A177-3AD203B41FA5}">
                      <a16:colId xmlns:a16="http://schemas.microsoft.com/office/drawing/2014/main" val="20000"/>
                    </a:ext>
                  </a:extLst>
                </a:gridCol>
                <a:gridCol w="2808312">
                  <a:extLst>
                    <a:ext uri="{9D8B030D-6E8A-4147-A177-3AD203B41FA5}">
                      <a16:colId xmlns:a16="http://schemas.microsoft.com/office/drawing/2014/main" val="20001"/>
                    </a:ext>
                  </a:extLst>
                </a:gridCol>
                <a:gridCol w="1008112">
                  <a:extLst>
                    <a:ext uri="{9D8B030D-6E8A-4147-A177-3AD203B41FA5}">
                      <a16:colId xmlns:a16="http://schemas.microsoft.com/office/drawing/2014/main" val="20002"/>
                    </a:ext>
                  </a:extLst>
                </a:gridCol>
                <a:gridCol w="1152128">
                  <a:extLst>
                    <a:ext uri="{9D8B030D-6E8A-4147-A177-3AD203B41FA5}">
                      <a16:colId xmlns:a16="http://schemas.microsoft.com/office/drawing/2014/main" val="20003"/>
                    </a:ext>
                  </a:extLst>
                </a:gridCol>
                <a:gridCol w="967067">
                  <a:extLst>
                    <a:ext uri="{9D8B030D-6E8A-4147-A177-3AD203B41FA5}">
                      <a16:colId xmlns:a16="http://schemas.microsoft.com/office/drawing/2014/main" val="20004"/>
                    </a:ext>
                  </a:extLst>
                </a:gridCol>
                <a:gridCol w="689117">
                  <a:extLst>
                    <a:ext uri="{9D8B030D-6E8A-4147-A177-3AD203B41FA5}">
                      <a16:colId xmlns:a16="http://schemas.microsoft.com/office/drawing/2014/main" val="20005"/>
                    </a:ext>
                  </a:extLst>
                </a:gridCol>
                <a:gridCol w="902319">
                  <a:extLst>
                    <a:ext uri="{9D8B030D-6E8A-4147-A177-3AD203B41FA5}">
                      <a16:colId xmlns:a16="http://schemas.microsoft.com/office/drawing/2014/main" val="20006"/>
                    </a:ext>
                  </a:extLst>
                </a:gridCol>
              </a:tblGrid>
              <a:tr h="763654">
                <a:tc>
                  <a:txBody>
                    <a:bodyPr/>
                    <a:lstStyle/>
                    <a:p>
                      <a:pPr>
                        <a:lnSpc>
                          <a:spcPct val="115000"/>
                        </a:lnSpc>
                        <a:spcAft>
                          <a:spcPts val="0"/>
                        </a:spcAft>
                      </a:pPr>
                      <a:r>
                        <a:rPr lang="tr-TR" sz="1500" dirty="0">
                          <a:effectLst/>
                        </a:rPr>
                        <a:t> </a:t>
                      </a:r>
                      <a:endParaRPr lang="tr-TR" sz="1500" dirty="0">
                        <a:effectLst/>
                        <a:latin typeface="Calibri"/>
                        <a:ea typeface="Calibri"/>
                        <a:cs typeface="Times New Roman"/>
                      </a:endParaRPr>
                    </a:p>
                  </a:txBody>
                  <a:tcPr marL="44450" marR="44450" marT="0" marB="0" anchor="b"/>
                </a:tc>
                <a:tc>
                  <a:txBody>
                    <a:bodyPr/>
                    <a:lstStyle/>
                    <a:p>
                      <a:pPr algn="ctr">
                        <a:lnSpc>
                          <a:spcPct val="115000"/>
                        </a:lnSpc>
                        <a:spcAft>
                          <a:spcPts val="0"/>
                        </a:spcAft>
                      </a:pPr>
                      <a:r>
                        <a:rPr lang="tr-TR" sz="1500" dirty="0">
                          <a:effectLst/>
                        </a:rPr>
                        <a:t>Fiziksel özellik</a:t>
                      </a:r>
                      <a:endParaRPr lang="tr-TR" sz="1500" dirty="0">
                        <a:effectLst/>
                        <a:latin typeface="Calibri"/>
                        <a:ea typeface="Calibri"/>
                        <a:cs typeface="Times New Roman"/>
                      </a:endParaRPr>
                    </a:p>
                  </a:txBody>
                  <a:tcPr marL="44450" marR="44450" marT="0" marB="0" anchor="b"/>
                </a:tc>
                <a:tc>
                  <a:txBody>
                    <a:bodyPr/>
                    <a:lstStyle/>
                    <a:p>
                      <a:pPr algn="ctr">
                        <a:lnSpc>
                          <a:spcPct val="115000"/>
                        </a:lnSpc>
                        <a:spcAft>
                          <a:spcPts val="0"/>
                        </a:spcAft>
                      </a:pPr>
                      <a:r>
                        <a:rPr lang="tr-TR" sz="1500" dirty="0">
                          <a:effectLst/>
                        </a:rPr>
                        <a:t>Zehir</a:t>
                      </a:r>
                      <a:endParaRPr lang="tr-TR" sz="1500" dirty="0">
                        <a:effectLst/>
                        <a:latin typeface="Calibri"/>
                        <a:ea typeface="Calibri"/>
                        <a:cs typeface="Times New Roman"/>
                      </a:endParaRPr>
                    </a:p>
                  </a:txBody>
                  <a:tcPr marL="44450" marR="44450" marT="0" marB="0" anchor="b"/>
                </a:tc>
                <a:tc>
                  <a:txBody>
                    <a:bodyPr/>
                    <a:lstStyle/>
                    <a:p>
                      <a:pPr algn="ctr">
                        <a:lnSpc>
                          <a:spcPct val="115000"/>
                        </a:lnSpc>
                        <a:spcAft>
                          <a:spcPts val="0"/>
                        </a:spcAft>
                      </a:pPr>
                      <a:r>
                        <a:rPr lang="tr-TR" sz="1500" dirty="0">
                          <a:effectLst/>
                        </a:rPr>
                        <a:t>Yoğunluk (kg/m³)</a:t>
                      </a:r>
                      <a:endParaRPr lang="tr-TR" sz="1500" dirty="0">
                        <a:effectLst/>
                        <a:latin typeface="Calibri"/>
                        <a:ea typeface="Calibri"/>
                        <a:cs typeface="Times New Roman"/>
                      </a:endParaRPr>
                    </a:p>
                  </a:txBody>
                  <a:tcPr marL="44450" marR="44450" marT="0" marB="0" anchor="b"/>
                </a:tc>
                <a:tc>
                  <a:txBody>
                    <a:bodyPr/>
                    <a:lstStyle/>
                    <a:p>
                      <a:pPr algn="ctr">
                        <a:lnSpc>
                          <a:spcPct val="115000"/>
                        </a:lnSpc>
                        <a:spcAft>
                          <a:spcPts val="0"/>
                        </a:spcAft>
                      </a:pPr>
                      <a:r>
                        <a:rPr lang="tr-TR" sz="1500" dirty="0">
                          <a:effectLst/>
                        </a:rPr>
                        <a:t>Emniyet sınırı (%)</a:t>
                      </a:r>
                      <a:endParaRPr lang="tr-TR" sz="1500" dirty="0">
                        <a:effectLst/>
                        <a:latin typeface="Calibri"/>
                        <a:ea typeface="Calibri"/>
                        <a:cs typeface="Times New Roman"/>
                      </a:endParaRPr>
                    </a:p>
                  </a:txBody>
                  <a:tcPr marL="44450" marR="44450" marT="0" marB="0" anchor="b"/>
                </a:tc>
                <a:tc>
                  <a:txBody>
                    <a:bodyPr/>
                    <a:lstStyle/>
                    <a:p>
                      <a:pPr algn="ctr">
                        <a:lnSpc>
                          <a:spcPct val="115000"/>
                        </a:lnSpc>
                        <a:spcAft>
                          <a:spcPts val="0"/>
                        </a:spcAft>
                      </a:pPr>
                      <a:r>
                        <a:rPr lang="tr-TR" sz="1500" dirty="0">
                          <a:effectLst/>
                        </a:rPr>
                        <a:t>Ani ölüm sınırı</a:t>
                      </a:r>
                      <a:endParaRPr lang="tr-TR" sz="1500" dirty="0">
                        <a:effectLst/>
                        <a:latin typeface="Calibri"/>
                        <a:ea typeface="Calibri"/>
                        <a:cs typeface="Times New Roman"/>
                      </a:endParaRPr>
                    </a:p>
                  </a:txBody>
                  <a:tcPr marL="44450" marR="44450" marT="0" marB="0" anchor="b"/>
                </a:tc>
                <a:tc>
                  <a:txBody>
                    <a:bodyPr/>
                    <a:lstStyle/>
                    <a:p>
                      <a:pPr algn="ctr">
                        <a:lnSpc>
                          <a:spcPct val="115000"/>
                        </a:lnSpc>
                        <a:spcAft>
                          <a:spcPts val="0"/>
                        </a:spcAft>
                      </a:pPr>
                      <a:r>
                        <a:rPr lang="tr-TR" sz="1500" dirty="0">
                          <a:effectLst/>
                        </a:rPr>
                        <a:t>Patlama % si</a:t>
                      </a:r>
                      <a:endParaRPr lang="tr-TR" sz="1500" dirty="0">
                        <a:effectLst/>
                        <a:latin typeface="Calibri"/>
                        <a:ea typeface="Calibri"/>
                        <a:cs typeface="Times New Roman"/>
                      </a:endParaRPr>
                    </a:p>
                  </a:txBody>
                  <a:tcPr marL="44450" marR="44450" marT="0" marB="0" anchor="b"/>
                </a:tc>
                <a:extLst>
                  <a:ext uri="{0D108BD9-81ED-4DB2-BD59-A6C34878D82A}">
                    <a16:rowId xmlns:a16="http://schemas.microsoft.com/office/drawing/2014/main" val="10000"/>
                  </a:ext>
                </a:extLst>
              </a:tr>
              <a:tr h="244458">
                <a:tc>
                  <a:txBody>
                    <a:bodyPr/>
                    <a:lstStyle/>
                    <a:p>
                      <a:pPr>
                        <a:lnSpc>
                          <a:spcPct val="115000"/>
                        </a:lnSpc>
                        <a:spcAft>
                          <a:spcPts val="0"/>
                        </a:spcAft>
                      </a:pPr>
                      <a:r>
                        <a:rPr lang="tr-TR" sz="1500" dirty="0">
                          <a:effectLst/>
                        </a:rPr>
                        <a:t>Metan (CH</a:t>
                      </a:r>
                      <a:r>
                        <a:rPr lang="tr-TR" sz="1500" baseline="-25000" dirty="0">
                          <a:effectLst/>
                        </a:rPr>
                        <a:t>4</a:t>
                      </a:r>
                      <a:r>
                        <a:rPr lang="tr-TR" sz="1500" dirty="0">
                          <a:effectLst/>
                        </a:rPr>
                        <a:t>)</a:t>
                      </a:r>
                      <a:endParaRPr lang="tr-TR" sz="1500" dirty="0">
                        <a:effectLst/>
                        <a:latin typeface="Calibri"/>
                        <a:ea typeface="Calibri"/>
                        <a:cs typeface="Times New Roman"/>
                      </a:endParaRPr>
                    </a:p>
                  </a:txBody>
                  <a:tcPr marL="44450" marR="44450" marT="0" marB="0" anchor="b"/>
                </a:tc>
                <a:tc>
                  <a:txBody>
                    <a:bodyPr/>
                    <a:lstStyle/>
                    <a:p>
                      <a:pPr>
                        <a:lnSpc>
                          <a:spcPct val="115000"/>
                        </a:lnSpc>
                        <a:spcAft>
                          <a:spcPts val="0"/>
                        </a:spcAft>
                      </a:pPr>
                      <a:r>
                        <a:rPr lang="tr-TR" sz="1500" dirty="0">
                          <a:effectLst/>
                        </a:rPr>
                        <a:t>renksiz, kokusuz, </a:t>
                      </a:r>
                    </a:p>
                    <a:p>
                      <a:pPr>
                        <a:lnSpc>
                          <a:spcPct val="115000"/>
                        </a:lnSpc>
                        <a:spcAft>
                          <a:spcPts val="0"/>
                        </a:spcAft>
                      </a:pPr>
                      <a:r>
                        <a:rPr lang="tr-TR" sz="1500" dirty="0">
                          <a:effectLst/>
                        </a:rPr>
                        <a:t>(çürük elma kokulu !)</a:t>
                      </a:r>
                      <a:endParaRPr lang="tr-TR" sz="1500" dirty="0">
                        <a:effectLst/>
                        <a:latin typeface="Calibri"/>
                        <a:ea typeface="Calibri"/>
                        <a:cs typeface="Times New Roman"/>
                      </a:endParaRPr>
                    </a:p>
                  </a:txBody>
                  <a:tcPr marL="44450" marR="44450" marT="0" marB="0" anchor="b"/>
                </a:tc>
                <a:tc>
                  <a:txBody>
                    <a:bodyPr/>
                    <a:lstStyle/>
                    <a:p>
                      <a:pPr algn="ctr">
                        <a:lnSpc>
                          <a:spcPct val="115000"/>
                        </a:lnSpc>
                        <a:spcAft>
                          <a:spcPts val="0"/>
                        </a:spcAft>
                      </a:pPr>
                      <a:r>
                        <a:rPr lang="tr-TR" sz="1500">
                          <a:effectLst/>
                        </a:rPr>
                        <a:t>-</a:t>
                      </a:r>
                      <a:endParaRPr lang="tr-TR" sz="1500">
                        <a:effectLst/>
                        <a:latin typeface="Calibri"/>
                        <a:ea typeface="Calibri"/>
                        <a:cs typeface="Times New Roman"/>
                      </a:endParaRPr>
                    </a:p>
                  </a:txBody>
                  <a:tcPr marL="44450" marR="44450" marT="0" marB="0" anchor="b"/>
                </a:tc>
                <a:tc>
                  <a:txBody>
                    <a:bodyPr/>
                    <a:lstStyle/>
                    <a:p>
                      <a:pPr algn="ctr">
                        <a:lnSpc>
                          <a:spcPct val="115000"/>
                        </a:lnSpc>
                        <a:spcAft>
                          <a:spcPts val="0"/>
                        </a:spcAft>
                      </a:pPr>
                      <a:r>
                        <a:rPr lang="tr-TR" sz="1500">
                          <a:effectLst/>
                        </a:rPr>
                        <a:t>0,716</a:t>
                      </a:r>
                      <a:endParaRPr lang="tr-TR" sz="1500">
                        <a:effectLst/>
                        <a:latin typeface="Calibri"/>
                        <a:ea typeface="Calibri"/>
                        <a:cs typeface="Times New Roman"/>
                      </a:endParaRPr>
                    </a:p>
                  </a:txBody>
                  <a:tcPr marL="44450" marR="44450" marT="0" marB="0" anchor="b"/>
                </a:tc>
                <a:tc>
                  <a:txBody>
                    <a:bodyPr/>
                    <a:lstStyle/>
                    <a:p>
                      <a:pPr algn="ctr">
                        <a:lnSpc>
                          <a:spcPct val="115000"/>
                        </a:lnSpc>
                        <a:spcAft>
                          <a:spcPts val="0"/>
                        </a:spcAft>
                      </a:pPr>
                      <a:r>
                        <a:rPr lang="tr-TR" sz="1500">
                          <a:effectLst/>
                        </a:rPr>
                        <a:t>2</a:t>
                      </a:r>
                      <a:endParaRPr lang="tr-TR" sz="1500">
                        <a:effectLst/>
                        <a:latin typeface="Calibri"/>
                        <a:ea typeface="Calibri"/>
                        <a:cs typeface="Times New Roman"/>
                      </a:endParaRPr>
                    </a:p>
                  </a:txBody>
                  <a:tcPr marL="44450" marR="44450" marT="0" marB="0" anchor="b"/>
                </a:tc>
                <a:tc>
                  <a:txBody>
                    <a:bodyPr/>
                    <a:lstStyle/>
                    <a:p>
                      <a:pPr algn="ctr">
                        <a:lnSpc>
                          <a:spcPct val="115000"/>
                        </a:lnSpc>
                        <a:spcAft>
                          <a:spcPts val="0"/>
                        </a:spcAft>
                      </a:pPr>
                      <a:r>
                        <a:rPr lang="tr-TR" sz="1500">
                          <a:effectLst/>
                        </a:rPr>
                        <a:t>-</a:t>
                      </a:r>
                      <a:endParaRPr lang="tr-TR" sz="1500">
                        <a:effectLst/>
                        <a:latin typeface="Calibri"/>
                        <a:ea typeface="Calibri"/>
                        <a:cs typeface="Times New Roman"/>
                      </a:endParaRPr>
                    </a:p>
                  </a:txBody>
                  <a:tcPr marL="44450" marR="44450" marT="0" marB="0" anchor="b"/>
                </a:tc>
                <a:tc>
                  <a:txBody>
                    <a:bodyPr/>
                    <a:lstStyle/>
                    <a:p>
                      <a:pPr algn="ctr">
                        <a:lnSpc>
                          <a:spcPct val="115000"/>
                        </a:lnSpc>
                        <a:spcAft>
                          <a:spcPts val="0"/>
                        </a:spcAft>
                      </a:pPr>
                      <a:r>
                        <a:rPr lang="tr-TR" sz="1500" dirty="0">
                          <a:effectLst/>
                        </a:rPr>
                        <a:t>5-15</a:t>
                      </a:r>
                      <a:endParaRPr lang="tr-TR" sz="1500" dirty="0">
                        <a:effectLst/>
                        <a:latin typeface="Calibri"/>
                        <a:ea typeface="Calibri"/>
                        <a:cs typeface="Times New Roman"/>
                      </a:endParaRPr>
                    </a:p>
                  </a:txBody>
                  <a:tcPr marL="44450" marR="44450" marT="0" marB="0" anchor="b"/>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937628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İçerik Yer Tutucusu 2"/>
          <p:cNvSpPr>
            <a:spLocks noGrp="1"/>
          </p:cNvSpPr>
          <p:nvPr>
            <p:ph sz="quarter" idx="4294967295"/>
          </p:nvPr>
        </p:nvSpPr>
        <p:spPr>
          <a:xfrm>
            <a:off x="179512" y="2209801"/>
            <a:ext cx="5821461" cy="3268624"/>
          </a:xfrm>
        </p:spPr>
        <p:txBody>
          <a:bodyPr>
            <a:normAutofit/>
          </a:bodyPr>
          <a:lstStyle/>
          <a:p>
            <a:r>
              <a:rPr lang="tr-TR" sz="2000" dirty="0"/>
              <a:t>Patlama sonrası basınç, patlama öncesi basıncın 7-10 katı olur.</a:t>
            </a:r>
          </a:p>
          <a:p>
            <a:pPr>
              <a:lnSpc>
                <a:spcPct val="90000"/>
              </a:lnSpc>
              <a:defRPr/>
            </a:pPr>
            <a:r>
              <a:rPr lang="tr-TR" sz="2000" dirty="0"/>
              <a:t>Metanın reaksiyonu aşağıdaki gibi gerçekleşmektedir;</a:t>
            </a:r>
          </a:p>
          <a:p>
            <a:pPr marL="0" indent="0">
              <a:buNone/>
              <a:defRPr/>
            </a:pPr>
            <a:r>
              <a:rPr lang="tr-TR" sz="2000" dirty="0"/>
              <a:t>	CH</a:t>
            </a:r>
            <a:r>
              <a:rPr lang="tr-TR" sz="2000" baseline="-25000" dirty="0"/>
              <a:t>4 </a:t>
            </a:r>
            <a:r>
              <a:rPr lang="tr-TR" sz="2000" dirty="0"/>
              <a:t>+ 2 O</a:t>
            </a:r>
            <a:r>
              <a:rPr lang="tr-TR" sz="2000" baseline="-25000" dirty="0"/>
              <a:t>2  </a:t>
            </a:r>
            <a:r>
              <a:rPr lang="tr-TR" sz="2000" dirty="0">
                <a:sym typeface="Symbol"/>
              </a:rPr>
              <a:t></a:t>
            </a:r>
            <a:r>
              <a:rPr lang="tr-TR" sz="2000" dirty="0"/>
              <a:t> CO</a:t>
            </a:r>
            <a:r>
              <a:rPr lang="tr-TR" sz="2000" baseline="-25000" dirty="0"/>
              <a:t>2</a:t>
            </a:r>
            <a:r>
              <a:rPr lang="tr-TR" sz="2000" dirty="0"/>
              <a:t> + 2 H</a:t>
            </a:r>
            <a:r>
              <a:rPr lang="tr-TR" sz="2000" baseline="-25000" dirty="0"/>
              <a:t>2</a:t>
            </a:r>
            <a:r>
              <a:rPr lang="tr-TR" sz="2000" dirty="0"/>
              <a:t>O (metan ve </a:t>
            </a:r>
            <a:r>
              <a:rPr lang="tr-TR" sz="2000" dirty="0" err="1"/>
              <a:t>oksiyen</a:t>
            </a:r>
            <a:r>
              <a:rPr lang="tr-TR" sz="2000" dirty="0"/>
              <a:t> reaksiyonu)</a:t>
            </a:r>
          </a:p>
          <a:p>
            <a:pPr marL="0" indent="0">
              <a:buNone/>
              <a:defRPr/>
            </a:pPr>
            <a:r>
              <a:rPr lang="tr-TR" sz="2000" dirty="0"/>
              <a:t>	CH</a:t>
            </a:r>
            <a:r>
              <a:rPr lang="tr-TR" sz="2000" baseline="-25000" dirty="0"/>
              <a:t>4 </a:t>
            </a:r>
            <a:r>
              <a:rPr lang="tr-TR" sz="2000" dirty="0"/>
              <a:t>+ 2 (O</a:t>
            </a:r>
            <a:r>
              <a:rPr lang="tr-TR" sz="2000" baseline="-25000" dirty="0"/>
              <a:t>2  </a:t>
            </a:r>
            <a:r>
              <a:rPr lang="tr-TR" sz="2000" dirty="0"/>
              <a:t>+ 4 N</a:t>
            </a:r>
            <a:r>
              <a:rPr lang="tr-TR" sz="2000" baseline="-25000" dirty="0"/>
              <a:t>2</a:t>
            </a:r>
            <a:r>
              <a:rPr lang="tr-TR" sz="2000" dirty="0"/>
              <a:t>) </a:t>
            </a:r>
            <a:r>
              <a:rPr lang="tr-TR" sz="2000" dirty="0">
                <a:sym typeface="Symbol"/>
              </a:rPr>
              <a:t></a:t>
            </a:r>
            <a:r>
              <a:rPr lang="tr-TR" sz="2000" dirty="0"/>
              <a:t> CO</a:t>
            </a:r>
            <a:r>
              <a:rPr lang="tr-TR" sz="2000" baseline="-25000" dirty="0"/>
              <a:t>2</a:t>
            </a:r>
            <a:r>
              <a:rPr lang="tr-TR" sz="2000" dirty="0"/>
              <a:t> + 2 H</a:t>
            </a:r>
            <a:r>
              <a:rPr lang="tr-TR" sz="2000" baseline="-25000" dirty="0"/>
              <a:t>2</a:t>
            </a:r>
            <a:r>
              <a:rPr lang="tr-TR" sz="2000" dirty="0"/>
              <a:t>O + 8 N</a:t>
            </a:r>
            <a:r>
              <a:rPr lang="tr-TR" sz="2000" baseline="-25000" dirty="0"/>
              <a:t>2</a:t>
            </a:r>
            <a:r>
              <a:rPr lang="tr-TR" sz="2000" dirty="0"/>
              <a:t> (hava ve oksijen)</a:t>
            </a:r>
          </a:p>
          <a:p>
            <a:endParaRPr lang="tr-TR" sz="2000" dirty="0"/>
          </a:p>
          <a:p>
            <a:endParaRPr lang="tr-TR" sz="2000" dirty="0"/>
          </a:p>
        </p:txBody>
      </p:sp>
      <p:pic>
        <p:nvPicPr>
          <p:cNvPr id="5" name="Picture 4"/>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6000974" y="2171596"/>
            <a:ext cx="3143027" cy="3291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3402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tr-TR" sz="2400" dirty="0">
                <a:solidFill>
                  <a:srgbClr val="0070C0"/>
                </a:solidFill>
              </a:rPr>
              <a:t>1. </a:t>
            </a:r>
            <a:r>
              <a:rPr lang="es-ES" sz="2400" dirty="0">
                <a:solidFill>
                  <a:srgbClr val="0070C0"/>
                </a:solidFill>
              </a:rPr>
              <a:t>Madenciliğin Tarifi ve Madencilik Terimleri </a:t>
            </a:r>
            <a:endParaRPr lang="tr-TR" sz="2400" dirty="0">
              <a:solidFill>
                <a:srgbClr val="0070C0"/>
              </a:solidFill>
            </a:endParaRPr>
          </a:p>
        </p:txBody>
      </p:sp>
      <p:sp>
        <p:nvSpPr>
          <p:cNvPr id="3" name="Rectangle 2"/>
          <p:cNvSpPr>
            <a:spLocks noGrp="1"/>
          </p:cNvSpPr>
          <p:nvPr>
            <p:ph sz="quarter" idx="4294967295"/>
          </p:nvPr>
        </p:nvSpPr>
        <p:spPr>
          <a:xfrm>
            <a:off x="609600" y="2209802"/>
            <a:ext cx="8282880" cy="3667471"/>
          </a:xfrm>
        </p:spPr>
        <p:txBody>
          <a:bodyPr>
            <a:noAutofit/>
          </a:bodyPr>
          <a:lstStyle/>
          <a:p>
            <a:r>
              <a:rPr lang="tr-TR" sz="1600" dirty="0"/>
              <a:t>Madencilik, yer kabuğu içerisinde cevher denilen ekonomik değeri olan maden bileşiklerini ekonomik olarak çıkarıp kullanılabilir hale getirme işlemidir. Bu amaçla, yeraltında ve yeryüzünde yapılan bütün faaliyetleri kapsar.</a:t>
            </a:r>
          </a:p>
          <a:p>
            <a:r>
              <a:rPr lang="tr-TR" sz="1600" dirty="0">
                <a:hlinkClick r:id="rId3" action="ppaction://hlinkfile"/>
              </a:rPr>
              <a:t>Madencilik</a:t>
            </a:r>
            <a:r>
              <a:rPr lang="tr-TR" sz="1600" dirty="0"/>
              <a:t>, doğası gereği dünyada en riskli iş kollarının başında gelmektedir.</a:t>
            </a:r>
          </a:p>
          <a:p>
            <a:r>
              <a:rPr lang="tr-TR" sz="1600" dirty="0"/>
              <a:t>İş sağlığı ve güvenliği kavramının ilk olarak ortaya çıkmasına sebep olan işkolu sayılabilir.</a:t>
            </a:r>
          </a:p>
          <a:p>
            <a:r>
              <a:rPr lang="tr-TR" sz="1600" dirty="0"/>
              <a:t>Ülkemizde emek yoğun çalışılan bu sektörde iş kazası ve meslek hastalıklarıyla karşılaşma olasılığı diğer iş kollarına oranla yüksektir.</a:t>
            </a:r>
          </a:p>
          <a:p>
            <a:r>
              <a:rPr lang="tr-TR" sz="1600" dirty="0"/>
              <a:t>Madencilik sektörü, “İşyeri Sağlık ve Güvenlik Birimleri ile Ortak Sağlık ve Güvenlik Birimleri Hakkında Yönetmelik'e göre çıkarılan Tehlike Sınıfları Tebliğinde çok tehlikeli sınıfta yer almaktadır (</a:t>
            </a:r>
            <a:r>
              <a:rPr lang="tr-TR" sz="1600" dirty="0">
                <a:solidFill>
                  <a:srgbClr val="FF0000"/>
                </a:solidFill>
              </a:rPr>
              <a:t>A Sınıfı İSG Uzmanı</a:t>
            </a:r>
            <a:r>
              <a:rPr lang="tr-TR" sz="1600" dirty="0"/>
              <a:t>). </a:t>
            </a:r>
          </a:p>
          <a:p>
            <a:pPr marL="0" indent="0">
              <a:buNone/>
            </a:pPr>
            <a:endParaRPr lang="tr-TR" sz="1800" dirty="0"/>
          </a:p>
        </p:txBody>
      </p:sp>
    </p:spTree>
    <p:extLst>
      <p:ext uri="{BB962C8B-B14F-4D97-AF65-F5344CB8AC3E}">
        <p14:creationId xmlns:p14="http://schemas.microsoft.com/office/powerpoint/2010/main" val="16814139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5645" y="2924944"/>
            <a:ext cx="4558148" cy="21385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4542504" y="2522365"/>
            <a:ext cx="4447933" cy="30064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İçerik Yer Tutucusu 2"/>
          <p:cNvSpPr txBox="1">
            <a:spLocks/>
          </p:cNvSpPr>
          <p:nvPr/>
        </p:nvSpPr>
        <p:spPr>
          <a:xfrm>
            <a:off x="612648" y="2209800"/>
            <a:ext cx="3095256" cy="427112"/>
          </a:xfrm>
          <a:prstGeom prst="rect">
            <a:avLst/>
          </a:prstGeom>
        </p:spPr>
        <p:txBody>
          <a:bodyPr>
            <a:normAutofit/>
          </a:bodyPr>
          <a:lstStyle>
            <a:lvl1pPr marL="320040" indent="-320040" algn="l" rtl="0" eaLnBrk="1" latinLnBrk="0" hangingPunct="1">
              <a:spcBef>
                <a:spcPts val="700"/>
              </a:spcBef>
              <a:buClr>
                <a:schemeClr val="accent2"/>
              </a:buClr>
              <a:buSzPct val="60000"/>
              <a:buFont typeface="Wingdings"/>
              <a:buChar char=""/>
              <a:defRPr kumimoji="0" lang="tr-T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lang="tr-T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lang="tr-T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lang="tr-T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lang="tr-T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None/>
              <a:defRPr kumimoji="0" lang="tr-T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lang="tr-T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lang="tr-T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lang="tr-TR" sz="1800" kern="1200" baseline="0">
                <a:solidFill>
                  <a:schemeClr val="tx1"/>
                </a:solidFill>
                <a:latin typeface="+mn-lt"/>
                <a:ea typeface="+mn-ea"/>
                <a:cs typeface="+mn-cs"/>
              </a:defRPr>
            </a:lvl9pPr>
          </a:lstStyle>
          <a:p>
            <a:pPr marL="0" indent="0">
              <a:buNone/>
            </a:pPr>
            <a:r>
              <a:rPr lang="tr-TR" sz="2200" dirty="0"/>
              <a:t>Mayıs 2013 Sınavı</a:t>
            </a:r>
          </a:p>
        </p:txBody>
      </p:sp>
      <p:sp>
        <p:nvSpPr>
          <p:cNvPr id="5" name="Oval 4"/>
          <p:cNvSpPr/>
          <p:nvPr/>
        </p:nvSpPr>
        <p:spPr>
          <a:xfrm>
            <a:off x="539552" y="4365104"/>
            <a:ext cx="286944" cy="288032"/>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Oval 8"/>
          <p:cNvSpPr/>
          <p:nvPr/>
        </p:nvSpPr>
        <p:spPr>
          <a:xfrm>
            <a:off x="4932040" y="4941168"/>
            <a:ext cx="286944" cy="288032"/>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770066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075"/>
                                        </p:tgtEl>
                                        <p:attrNameLst>
                                          <p:attrName>style.visibility</p:attrName>
                                        </p:attrNameLst>
                                      </p:cBhvr>
                                      <p:to>
                                        <p:strVal val="visible"/>
                                      </p:to>
                                    </p:set>
                                    <p:anim calcmode="lin" valueType="num">
                                      <p:cBhvr additive="base">
                                        <p:cTn id="18" dur="500" fill="hold"/>
                                        <p:tgtEl>
                                          <p:spTgt spid="3075"/>
                                        </p:tgtEl>
                                        <p:attrNameLst>
                                          <p:attrName>ppt_x</p:attrName>
                                        </p:attrNameLst>
                                      </p:cBhvr>
                                      <p:tavLst>
                                        <p:tav tm="0">
                                          <p:val>
                                            <p:strVal val="#ppt_x"/>
                                          </p:val>
                                        </p:tav>
                                        <p:tav tm="100000">
                                          <p:val>
                                            <p:strVal val="#ppt_x"/>
                                          </p:val>
                                        </p:tav>
                                      </p:tavLst>
                                    </p:anim>
                                    <p:anim calcmode="lin" valueType="num">
                                      <p:cBhvr additive="base">
                                        <p:cTn id="19"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pPr algn="ctr"/>
            <a:r>
              <a:rPr lang="tr-TR" sz="3000" dirty="0"/>
              <a:t>1.Dünyadaki en büyük madencilik kazaları (Felaketleri)</a:t>
            </a:r>
          </a:p>
        </p:txBody>
      </p:sp>
    </p:spTree>
    <p:extLst>
      <p:ext uri="{BB962C8B-B14F-4D97-AF65-F5344CB8AC3E}">
        <p14:creationId xmlns:p14="http://schemas.microsoft.com/office/powerpoint/2010/main" val="6932466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ctrTitle"/>
          </p:nvPr>
        </p:nvSpPr>
        <p:spPr>
          <a:xfrm>
            <a:off x="7740352" y="944725"/>
            <a:ext cx="1075656" cy="540060"/>
          </a:xfrm>
        </p:spPr>
        <p:txBody>
          <a:bodyPr>
            <a:normAutofit/>
          </a:bodyPr>
          <a:lstStyle/>
          <a:p>
            <a:r>
              <a:rPr lang="tr-TR" sz="3000" dirty="0"/>
              <a:t>1/5</a:t>
            </a:r>
          </a:p>
        </p:txBody>
      </p:sp>
      <p:sp>
        <p:nvSpPr>
          <p:cNvPr id="3" name="Alt Başlık 2"/>
          <p:cNvSpPr>
            <a:spLocks noGrp="1"/>
          </p:cNvSpPr>
          <p:nvPr>
            <p:ph type="subTitle" idx="1"/>
          </p:nvPr>
        </p:nvSpPr>
        <p:spPr>
          <a:xfrm>
            <a:off x="323528" y="998730"/>
            <a:ext cx="6400800" cy="594066"/>
          </a:xfrm>
        </p:spPr>
        <p:txBody>
          <a:bodyPr/>
          <a:lstStyle/>
          <a:p>
            <a:pPr algn="l"/>
            <a:r>
              <a:rPr lang="tr-TR" b="1" dirty="0" err="1"/>
              <a:t>Benxihu</a:t>
            </a:r>
            <a:r>
              <a:rPr lang="tr-TR" b="1" dirty="0"/>
              <a:t> </a:t>
            </a:r>
            <a:r>
              <a:rPr lang="tr-TR" b="1" dirty="0" err="1"/>
              <a:t>Colliery</a:t>
            </a:r>
            <a:endParaRPr lang="tr-TR" b="1" dirty="0"/>
          </a:p>
        </p:txBody>
      </p:sp>
      <p:graphicFrame>
        <p:nvGraphicFramePr>
          <p:cNvPr id="5" name="Tablo 4"/>
          <p:cNvGraphicFramePr>
            <a:graphicFrameLocks noGrp="1"/>
          </p:cNvGraphicFramePr>
          <p:nvPr/>
        </p:nvGraphicFramePr>
        <p:xfrm>
          <a:off x="179512" y="1430778"/>
          <a:ext cx="4444810" cy="2087880"/>
        </p:xfrm>
        <a:graphic>
          <a:graphicData uri="http://schemas.openxmlformats.org/drawingml/2006/table">
            <a:tbl>
              <a:tblPr firstRow="1" bandRow="1">
                <a:tableStyleId>{5C22544A-7EE6-4342-B048-85BDC9FD1C3A}</a:tableStyleId>
              </a:tblPr>
              <a:tblGrid>
                <a:gridCol w="139681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278130">
                <a:tc>
                  <a:txBody>
                    <a:bodyPr/>
                    <a:lstStyle/>
                    <a:p>
                      <a:r>
                        <a:rPr lang="tr-TR" sz="1400" dirty="0"/>
                        <a:t>Yer</a:t>
                      </a:r>
                    </a:p>
                  </a:txBody>
                  <a:tcPr marT="34290" marB="34290"/>
                </a:tc>
                <a:tc>
                  <a:txBody>
                    <a:bodyPr/>
                    <a:lstStyle/>
                    <a:p>
                      <a:r>
                        <a:rPr lang="tr-TR" sz="1400" dirty="0"/>
                        <a:t>Çin</a:t>
                      </a:r>
                    </a:p>
                  </a:txBody>
                  <a:tcPr marT="34290" marB="34290"/>
                </a:tc>
                <a:extLst>
                  <a:ext uri="{0D108BD9-81ED-4DB2-BD59-A6C34878D82A}">
                    <a16:rowId xmlns:a16="http://schemas.microsoft.com/office/drawing/2014/main" val="10000"/>
                  </a:ext>
                </a:extLst>
              </a:tr>
              <a:tr h="278130">
                <a:tc>
                  <a:txBody>
                    <a:bodyPr/>
                    <a:lstStyle/>
                    <a:p>
                      <a:r>
                        <a:rPr lang="tr-TR" sz="1400" dirty="0"/>
                        <a:t>Tarih</a:t>
                      </a:r>
                    </a:p>
                  </a:txBody>
                  <a:tcPr marT="34290" marB="34290"/>
                </a:tc>
                <a:tc>
                  <a:txBody>
                    <a:bodyPr/>
                    <a:lstStyle/>
                    <a:p>
                      <a:r>
                        <a:rPr lang="tr-TR" sz="1400" dirty="0"/>
                        <a:t>26 Nisan 1942</a:t>
                      </a:r>
                    </a:p>
                  </a:txBody>
                  <a:tcPr marT="34290" marB="34290"/>
                </a:tc>
                <a:extLst>
                  <a:ext uri="{0D108BD9-81ED-4DB2-BD59-A6C34878D82A}">
                    <a16:rowId xmlns:a16="http://schemas.microsoft.com/office/drawing/2014/main" val="10001"/>
                  </a:ext>
                </a:extLst>
              </a:tr>
              <a:tr h="2781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400" dirty="0"/>
                        <a:t>Maden Tipi</a:t>
                      </a:r>
                    </a:p>
                  </a:txBody>
                  <a:tcPr marT="34290" marB="34290"/>
                </a:tc>
                <a:tc>
                  <a:txBody>
                    <a:bodyPr/>
                    <a:lstStyle/>
                    <a:p>
                      <a:r>
                        <a:rPr lang="tr-TR" sz="1400" dirty="0"/>
                        <a:t>Kömür</a:t>
                      </a:r>
                    </a:p>
                  </a:txBody>
                  <a:tcPr marT="34290" marB="34290"/>
                </a:tc>
                <a:extLst>
                  <a:ext uri="{0D108BD9-81ED-4DB2-BD59-A6C34878D82A}">
                    <a16:rowId xmlns:a16="http://schemas.microsoft.com/office/drawing/2014/main" val="10002"/>
                  </a:ext>
                </a:extLst>
              </a:tr>
              <a:tr h="480060">
                <a:tc>
                  <a:txBody>
                    <a:bodyPr/>
                    <a:lstStyle/>
                    <a:p>
                      <a:r>
                        <a:rPr lang="tr-TR" sz="1400" dirty="0"/>
                        <a:t>Kaza sebebi</a:t>
                      </a:r>
                    </a:p>
                  </a:txBody>
                  <a:tcPr marT="34290" marB="34290"/>
                </a:tc>
                <a:tc>
                  <a:txBody>
                    <a:bodyPr/>
                    <a:lstStyle/>
                    <a:p>
                      <a:r>
                        <a:rPr lang="tr-TR" sz="1400" dirty="0"/>
                        <a:t>Kömür tozu patlaması</a:t>
                      </a:r>
                    </a:p>
                  </a:txBody>
                  <a:tcPr marT="34290" marB="34290"/>
                </a:tc>
                <a:extLst>
                  <a:ext uri="{0D108BD9-81ED-4DB2-BD59-A6C34878D82A}">
                    <a16:rowId xmlns:a16="http://schemas.microsoft.com/office/drawing/2014/main" val="10003"/>
                  </a:ext>
                </a:extLst>
              </a:tr>
              <a:tr h="278130">
                <a:tc>
                  <a:txBody>
                    <a:bodyPr/>
                    <a:lstStyle/>
                    <a:p>
                      <a:r>
                        <a:rPr lang="tr-TR" sz="1400" dirty="0"/>
                        <a:t>Ölü sayısı</a:t>
                      </a:r>
                    </a:p>
                  </a:txBody>
                  <a:tcPr marT="34290" marB="34290"/>
                </a:tc>
                <a:tc>
                  <a:txBody>
                    <a:bodyPr/>
                    <a:lstStyle/>
                    <a:p>
                      <a:r>
                        <a:rPr lang="tr-TR" sz="1400" dirty="0"/>
                        <a:t>1549</a:t>
                      </a:r>
                    </a:p>
                  </a:txBody>
                  <a:tcPr marT="34290" marB="34290"/>
                </a:tc>
                <a:extLst>
                  <a:ext uri="{0D108BD9-81ED-4DB2-BD59-A6C34878D82A}">
                    <a16:rowId xmlns:a16="http://schemas.microsoft.com/office/drawing/2014/main" val="10004"/>
                  </a:ext>
                </a:extLst>
              </a:tr>
              <a:tr h="480060">
                <a:tc>
                  <a:txBody>
                    <a:bodyPr/>
                    <a:lstStyle/>
                    <a:p>
                      <a:r>
                        <a:rPr lang="tr-TR" sz="1400" dirty="0"/>
                        <a:t>Yaralı sayısı</a:t>
                      </a:r>
                    </a:p>
                  </a:txBody>
                  <a:tcPr marT="34290" marB="34290"/>
                </a:tc>
                <a:tc>
                  <a:txBody>
                    <a:bodyPr/>
                    <a:lstStyle/>
                    <a:p>
                      <a:endParaRPr lang="tr-TR" sz="1400" dirty="0"/>
                    </a:p>
                  </a:txBody>
                  <a:tcPr marT="34290" marB="34290"/>
                </a:tc>
                <a:extLst>
                  <a:ext uri="{0D108BD9-81ED-4DB2-BD59-A6C34878D82A}">
                    <a16:rowId xmlns:a16="http://schemas.microsoft.com/office/drawing/2014/main" val="10005"/>
                  </a:ext>
                </a:extLst>
              </a:tr>
            </a:tbl>
          </a:graphicData>
        </a:graphic>
      </p:graphicFrame>
      <p:sp>
        <p:nvSpPr>
          <p:cNvPr id="6" name="İçerik Yer Tutucusu 2"/>
          <p:cNvSpPr txBox="1">
            <a:spLocks/>
          </p:cNvSpPr>
          <p:nvPr/>
        </p:nvSpPr>
        <p:spPr>
          <a:xfrm>
            <a:off x="5292080" y="1538790"/>
            <a:ext cx="3754760" cy="4385946"/>
          </a:xfrm>
          <a:prstGeom prst="rect">
            <a:avLst/>
          </a:prstGeom>
        </p:spPr>
        <p:txBody>
          <a:bodyPr vert="horz" lIns="0" rIns="18288">
            <a:normAutofit fontScale="62500" lnSpcReduction="20000"/>
          </a:bodyPr>
          <a:lstStyle>
            <a:lvl1pPr marL="0" marR="45720" indent="0" algn="r" rtl="0" eaLnBrk="1" latinLnBrk="0" hangingPunct="1">
              <a:spcBef>
                <a:spcPct val="20000"/>
              </a:spcBef>
              <a:buClr>
                <a:schemeClr val="accent3"/>
              </a:buClr>
              <a:buSzPct val="95000"/>
              <a:buFont typeface="Wingdings 2"/>
              <a:buNone/>
              <a:defRPr kumimoji="0" sz="2600" kern="1200">
                <a:solidFill>
                  <a:schemeClr val="tx1"/>
                </a:solidFill>
                <a:latin typeface="+mn-lt"/>
                <a:ea typeface="+mn-ea"/>
                <a:cs typeface="+mn-cs"/>
              </a:defRPr>
            </a:lvl1pPr>
            <a:lvl2pPr marL="457200" indent="0" algn="ctr" rtl="0" eaLnBrk="1" latinLnBrk="0" hangingPunct="1">
              <a:spcBef>
                <a:spcPct val="20000"/>
              </a:spcBef>
              <a:buClr>
                <a:schemeClr val="accent1"/>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70000"/>
              <a:buFont typeface="Wingdings 2"/>
              <a:buNone/>
              <a:defRPr kumimoji="0" sz="21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65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65000"/>
              <a:buFont typeface="Wingdings 2"/>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SzPct val="80000"/>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6"/>
              </a:buClr>
              <a:buSzPct val="80000"/>
              <a:buFont typeface="Wingdings 2"/>
              <a:buNone/>
              <a:defRPr kumimoji="0" sz="1600" kern="1200" baseline="0">
                <a:solidFill>
                  <a:schemeClr val="tx1"/>
                </a:solidFill>
                <a:latin typeface="+mn-lt"/>
                <a:ea typeface="+mn-ea"/>
                <a:cs typeface="+mn-cs"/>
              </a:defRPr>
            </a:lvl7pPr>
            <a:lvl8pPr marL="3200400" indent="0" algn="ctr" rtl="0" eaLnBrk="1" latinLnBrk="0" hangingPunct="1">
              <a:spcBef>
                <a:spcPct val="20000"/>
              </a:spcBef>
              <a:buClr>
                <a:schemeClr val="tx2"/>
              </a:buClr>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r>
              <a:rPr lang="en-US" dirty="0"/>
              <a:t>This iron and coal mine started under dual Chinese and Japanese control in 1905, but the mine was in territory invaded by the Japanese and became a mine using Japanese forced labor. On </a:t>
            </a:r>
            <a:r>
              <a:rPr lang="en-US" b="1" dirty="0">
                <a:solidFill>
                  <a:srgbClr val="FF0000"/>
                </a:solidFill>
              </a:rPr>
              <a:t>April 26, 1942</a:t>
            </a:r>
            <a:r>
              <a:rPr lang="en-US" dirty="0"/>
              <a:t>, a coal-dust explosion -- a prevalent hazard in underground mines -- killed a full third of the workers on duty at the time:</a:t>
            </a:r>
            <a:r>
              <a:rPr lang="en-US" dirty="0">
                <a:solidFill>
                  <a:srgbClr val="FF0000"/>
                </a:solidFill>
              </a:rPr>
              <a:t> </a:t>
            </a:r>
            <a:r>
              <a:rPr lang="en-US" b="1" dirty="0">
                <a:solidFill>
                  <a:srgbClr val="FF0000"/>
                </a:solidFill>
              </a:rPr>
              <a:t>1,549 dead</a:t>
            </a:r>
            <a:r>
              <a:rPr lang="en-US" dirty="0"/>
              <a:t>. A frenzied effort to cut off the ventilation and seal the mine to kill the fire reportedly left many </a:t>
            </a:r>
            <a:r>
              <a:rPr lang="en-US" dirty="0" err="1"/>
              <a:t>unevacuated</a:t>
            </a:r>
            <a:r>
              <a:rPr lang="en-US" dirty="0"/>
              <a:t> workers who initially survived the blast to suffocate to death. It took 10 days to remove the bodies -- 31 Japanese, the rest Chinese -- and they were buried in a mass grave</a:t>
            </a:r>
            <a:r>
              <a:rPr lang="en-US" b="1" dirty="0">
                <a:solidFill>
                  <a:srgbClr val="FFFF00"/>
                </a:solidFill>
              </a:rPr>
              <a:t>. </a:t>
            </a:r>
            <a:r>
              <a:rPr lang="en-US" b="1" dirty="0">
                <a:solidFill>
                  <a:srgbClr val="FF0000"/>
                </a:solidFill>
              </a:rPr>
              <a:t>Tragedy struck China again when 682 died on May 9, 1960</a:t>
            </a:r>
            <a:r>
              <a:rPr lang="en-US" dirty="0"/>
              <a:t>, in the </a:t>
            </a:r>
            <a:r>
              <a:rPr lang="en-US" dirty="0" err="1"/>
              <a:t>Laobaidong</a:t>
            </a:r>
            <a:r>
              <a:rPr lang="en-US" dirty="0"/>
              <a:t> colliery coal dust explosion.</a:t>
            </a:r>
            <a:endParaRPr lang="tr-TR" dirty="0"/>
          </a:p>
        </p:txBody>
      </p:sp>
      <p:pic>
        <p:nvPicPr>
          <p:cNvPr id="6146" name="Picture 2" descr="http://0.tqn.com/d/worldnews/1/0/z/G/-/-/Chinamap.gi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7339" y="3645025"/>
            <a:ext cx="4729050" cy="1812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1882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ctrTitle"/>
          </p:nvPr>
        </p:nvSpPr>
        <p:spPr>
          <a:xfrm>
            <a:off x="7740352" y="944725"/>
            <a:ext cx="1075656" cy="540060"/>
          </a:xfrm>
        </p:spPr>
        <p:txBody>
          <a:bodyPr>
            <a:normAutofit/>
          </a:bodyPr>
          <a:lstStyle/>
          <a:p>
            <a:r>
              <a:rPr lang="tr-TR" sz="3000" dirty="0"/>
              <a:t>2/5</a:t>
            </a:r>
          </a:p>
        </p:txBody>
      </p:sp>
      <p:sp>
        <p:nvSpPr>
          <p:cNvPr id="3" name="Alt Başlık 2"/>
          <p:cNvSpPr>
            <a:spLocks noGrp="1"/>
          </p:cNvSpPr>
          <p:nvPr>
            <p:ph type="subTitle" idx="1"/>
          </p:nvPr>
        </p:nvSpPr>
        <p:spPr>
          <a:xfrm>
            <a:off x="323528" y="998730"/>
            <a:ext cx="6400800" cy="594066"/>
          </a:xfrm>
        </p:spPr>
        <p:txBody>
          <a:bodyPr/>
          <a:lstStyle/>
          <a:p>
            <a:pPr algn="l"/>
            <a:r>
              <a:rPr lang="tr-TR" dirty="0" err="1"/>
              <a:t>Courrières</a:t>
            </a:r>
            <a:r>
              <a:rPr lang="tr-TR" dirty="0"/>
              <a:t> mine </a:t>
            </a:r>
            <a:r>
              <a:rPr lang="tr-TR" dirty="0" err="1"/>
              <a:t>disaster</a:t>
            </a:r>
            <a:endParaRPr lang="tr-TR" dirty="0"/>
          </a:p>
        </p:txBody>
      </p:sp>
      <p:graphicFrame>
        <p:nvGraphicFramePr>
          <p:cNvPr id="5" name="Tablo 4"/>
          <p:cNvGraphicFramePr>
            <a:graphicFrameLocks noGrp="1"/>
          </p:cNvGraphicFramePr>
          <p:nvPr/>
        </p:nvGraphicFramePr>
        <p:xfrm>
          <a:off x="179512" y="1430778"/>
          <a:ext cx="4444810" cy="2087880"/>
        </p:xfrm>
        <a:graphic>
          <a:graphicData uri="http://schemas.openxmlformats.org/drawingml/2006/table">
            <a:tbl>
              <a:tblPr firstRow="1" bandRow="1">
                <a:tableStyleId>{5C22544A-7EE6-4342-B048-85BDC9FD1C3A}</a:tableStyleId>
              </a:tblPr>
              <a:tblGrid>
                <a:gridCol w="139681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278130">
                <a:tc>
                  <a:txBody>
                    <a:bodyPr/>
                    <a:lstStyle/>
                    <a:p>
                      <a:r>
                        <a:rPr lang="tr-TR" sz="1400" dirty="0"/>
                        <a:t>Yer</a:t>
                      </a:r>
                    </a:p>
                  </a:txBody>
                  <a:tcPr marT="34290" marB="34290"/>
                </a:tc>
                <a:tc>
                  <a:txBody>
                    <a:bodyPr/>
                    <a:lstStyle/>
                    <a:p>
                      <a:r>
                        <a:rPr lang="tr-TR" sz="1400" dirty="0"/>
                        <a:t>Fransa</a:t>
                      </a:r>
                    </a:p>
                  </a:txBody>
                  <a:tcPr marT="34290" marB="34290"/>
                </a:tc>
                <a:extLst>
                  <a:ext uri="{0D108BD9-81ED-4DB2-BD59-A6C34878D82A}">
                    <a16:rowId xmlns:a16="http://schemas.microsoft.com/office/drawing/2014/main" val="10000"/>
                  </a:ext>
                </a:extLst>
              </a:tr>
              <a:tr h="278130">
                <a:tc>
                  <a:txBody>
                    <a:bodyPr/>
                    <a:lstStyle/>
                    <a:p>
                      <a:r>
                        <a:rPr lang="tr-TR" sz="1400" dirty="0"/>
                        <a:t>Tarih</a:t>
                      </a:r>
                    </a:p>
                  </a:txBody>
                  <a:tcPr marT="34290" marB="34290"/>
                </a:tc>
                <a:tc>
                  <a:txBody>
                    <a:bodyPr/>
                    <a:lstStyle/>
                    <a:p>
                      <a:r>
                        <a:rPr lang="tr-TR" sz="1400" dirty="0"/>
                        <a:t>10 Mart 1906</a:t>
                      </a:r>
                    </a:p>
                  </a:txBody>
                  <a:tcPr marT="34290" marB="34290"/>
                </a:tc>
                <a:extLst>
                  <a:ext uri="{0D108BD9-81ED-4DB2-BD59-A6C34878D82A}">
                    <a16:rowId xmlns:a16="http://schemas.microsoft.com/office/drawing/2014/main" val="10001"/>
                  </a:ext>
                </a:extLst>
              </a:tr>
              <a:tr h="2781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400" dirty="0"/>
                        <a:t>Maden Tipi</a:t>
                      </a:r>
                    </a:p>
                  </a:txBody>
                  <a:tcPr marT="34290" marB="34290"/>
                </a:tc>
                <a:tc>
                  <a:txBody>
                    <a:bodyPr/>
                    <a:lstStyle/>
                    <a:p>
                      <a:r>
                        <a:rPr lang="tr-TR" sz="1400" dirty="0"/>
                        <a:t>Kömür</a:t>
                      </a:r>
                    </a:p>
                  </a:txBody>
                  <a:tcPr marT="34290" marB="34290"/>
                </a:tc>
                <a:extLst>
                  <a:ext uri="{0D108BD9-81ED-4DB2-BD59-A6C34878D82A}">
                    <a16:rowId xmlns:a16="http://schemas.microsoft.com/office/drawing/2014/main" val="10002"/>
                  </a:ext>
                </a:extLst>
              </a:tr>
              <a:tr h="480060">
                <a:tc>
                  <a:txBody>
                    <a:bodyPr/>
                    <a:lstStyle/>
                    <a:p>
                      <a:r>
                        <a:rPr lang="tr-TR" sz="1400" dirty="0"/>
                        <a:t>Kaza sebebi</a:t>
                      </a:r>
                    </a:p>
                  </a:txBody>
                  <a:tcPr marT="34290" marB="34290"/>
                </a:tc>
                <a:tc>
                  <a:txBody>
                    <a:bodyPr/>
                    <a:lstStyle/>
                    <a:p>
                      <a:r>
                        <a:rPr lang="tr-TR" sz="1400" dirty="0"/>
                        <a:t>Toz patlaması</a:t>
                      </a:r>
                    </a:p>
                  </a:txBody>
                  <a:tcPr marT="34290" marB="34290"/>
                </a:tc>
                <a:extLst>
                  <a:ext uri="{0D108BD9-81ED-4DB2-BD59-A6C34878D82A}">
                    <a16:rowId xmlns:a16="http://schemas.microsoft.com/office/drawing/2014/main" val="10003"/>
                  </a:ext>
                </a:extLst>
              </a:tr>
              <a:tr h="278130">
                <a:tc>
                  <a:txBody>
                    <a:bodyPr/>
                    <a:lstStyle/>
                    <a:p>
                      <a:r>
                        <a:rPr lang="tr-TR" sz="1400" dirty="0"/>
                        <a:t>Ölü sayısı</a:t>
                      </a:r>
                    </a:p>
                  </a:txBody>
                  <a:tcPr marT="34290" marB="34290"/>
                </a:tc>
                <a:tc>
                  <a:txBody>
                    <a:bodyPr/>
                    <a:lstStyle/>
                    <a:p>
                      <a:r>
                        <a:rPr lang="tr-TR" sz="1400" dirty="0"/>
                        <a:t>1099</a:t>
                      </a:r>
                    </a:p>
                  </a:txBody>
                  <a:tcPr marT="34290" marB="34290"/>
                </a:tc>
                <a:extLst>
                  <a:ext uri="{0D108BD9-81ED-4DB2-BD59-A6C34878D82A}">
                    <a16:rowId xmlns:a16="http://schemas.microsoft.com/office/drawing/2014/main" val="10004"/>
                  </a:ext>
                </a:extLst>
              </a:tr>
              <a:tr h="480060">
                <a:tc>
                  <a:txBody>
                    <a:bodyPr/>
                    <a:lstStyle/>
                    <a:p>
                      <a:r>
                        <a:rPr lang="tr-TR" sz="1400" dirty="0"/>
                        <a:t>Yaralı sayısı</a:t>
                      </a:r>
                    </a:p>
                  </a:txBody>
                  <a:tcPr marT="34290" marB="34290"/>
                </a:tc>
                <a:tc>
                  <a:txBody>
                    <a:bodyPr/>
                    <a:lstStyle/>
                    <a:p>
                      <a:endParaRPr lang="tr-TR" sz="1400" dirty="0"/>
                    </a:p>
                  </a:txBody>
                  <a:tcPr marT="34290" marB="34290"/>
                </a:tc>
                <a:extLst>
                  <a:ext uri="{0D108BD9-81ED-4DB2-BD59-A6C34878D82A}">
                    <a16:rowId xmlns:a16="http://schemas.microsoft.com/office/drawing/2014/main" val="10005"/>
                  </a:ext>
                </a:extLst>
              </a:tr>
            </a:tbl>
          </a:graphicData>
        </a:graphic>
      </p:graphicFrame>
      <p:sp>
        <p:nvSpPr>
          <p:cNvPr id="6" name="İçerik Yer Tutucusu 2"/>
          <p:cNvSpPr txBox="1">
            <a:spLocks/>
          </p:cNvSpPr>
          <p:nvPr/>
        </p:nvSpPr>
        <p:spPr>
          <a:xfrm>
            <a:off x="5292080" y="1538790"/>
            <a:ext cx="3754760" cy="4385946"/>
          </a:xfrm>
          <a:prstGeom prst="rect">
            <a:avLst/>
          </a:prstGeom>
        </p:spPr>
        <p:txBody>
          <a:bodyPr vert="horz" lIns="0" rIns="18288">
            <a:normAutofit fontScale="77500" lnSpcReduction="20000"/>
          </a:bodyPr>
          <a:lstStyle>
            <a:lvl1pPr marL="0" marR="45720" indent="0" algn="r" rtl="0" eaLnBrk="1" latinLnBrk="0" hangingPunct="1">
              <a:spcBef>
                <a:spcPct val="20000"/>
              </a:spcBef>
              <a:buClr>
                <a:schemeClr val="accent3"/>
              </a:buClr>
              <a:buSzPct val="95000"/>
              <a:buFont typeface="Wingdings 2"/>
              <a:buNone/>
              <a:defRPr kumimoji="0" sz="2600" kern="1200">
                <a:solidFill>
                  <a:schemeClr val="tx1"/>
                </a:solidFill>
                <a:latin typeface="+mn-lt"/>
                <a:ea typeface="+mn-ea"/>
                <a:cs typeface="+mn-cs"/>
              </a:defRPr>
            </a:lvl1pPr>
            <a:lvl2pPr marL="457200" indent="0" algn="ctr" rtl="0" eaLnBrk="1" latinLnBrk="0" hangingPunct="1">
              <a:spcBef>
                <a:spcPct val="20000"/>
              </a:spcBef>
              <a:buClr>
                <a:schemeClr val="accent1"/>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70000"/>
              <a:buFont typeface="Wingdings 2"/>
              <a:buNone/>
              <a:defRPr kumimoji="0" sz="21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65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65000"/>
              <a:buFont typeface="Wingdings 2"/>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SzPct val="80000"/>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6"/>
              </a:buClr>
              <a:buSzPct val="80000"/>
              <a:buFont typeface="Wingdings 2"/>
              <a:buNone/>
              <a:defRPr kumimoji="0" sz="1600" kern="1200" baseline="0">
                <a:solidFill>
                  <a:schemeClr val="tx1"/>
                </a:solidFill>
                <a:latin typeface="+mn-lt"/>
                <a:ea typeface="+mn-ea"/>
                <a:cs typeface="+mn-cs"/>
              </a:defRPr>
            </a:lvl7pPr>
            <a:lvl8pPr marL="3200400" indent="0" algn="ctr" rtl="0" eaLnBrk="1" latinLnBrk="0" hangingPunct="1">
              <a:spcBef>
                <a:spcPct val="20000"/>
              </a:spcBef>
              <a:buClr>
                <a:schemeClr val="tx2"/>
              </a:buClr>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r>
              <a:rPr lang="en-US" dirty="0"/>
              <a:t>A coal-dust explosion ripped through this mine in Northern France on March 10, 1906. At least two-thirds of the miners working at the time were killed: 1,099 died, including many children. Many of those who survived suffered burns or were sickened by the gases. One group of 13 survivors lived for 20 days underground; three of those survivors were under age 18. The mine accident sparked strikes from the angry public, those the exact cause of what ignited the coal dust was never discovered. It remains the worst mining disaster in Europe's history.</a:t>
            </a:r>
            <a:endParaRPr lang="tr-TR" dirty="0"/>
          </a:p>
        </p:txBody>
      </p:sp>
      <p:pic>
        <p:nvPicPr>
          <p:cNvPr id="1026" name="Picture 2" descr="http://0.tqn.com/d/worldnews/1/0/w/G/-/-/Courrieres.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84155" y="3731763"/>
            <a:ext cx="2477775" cy="2311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8715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ctrTitle"/>
          </p:nvPr>
        </p:nvSpPr>
        <p:spPr>
          <a:xfrm>
            <a:off x="7740352" y="944725"/>
            <a:ext cx="1075656" cy="540060"/>
          </a:xfrm>
        </p:spPr>
        <p:txBody>
          <a:bodyPr>
            <a:normAutofit/>
          </a:bodyPr>
          <a:lstStyle/>
          <a:p>
            <a:r>
              <a:rPr lang="tr-TR" sz="3000" dirty="0"/>
              <a:t>3/5</a:t>
            </a:r>
          </a:p>
        </p:txBody>
      </p:sp>
      <p:sp>
        <p:nvSpPr>
          <p:cNvPr id="3" name="Alt Başlık 2"/>
          <p:cNvSpPr>
            <a:spLocks noGrp="1"/>
          </p:cNvSpPr>
          <p:nvPr>
            <p:ph type="subTitle" idx="1"/>
          </p:nvPr>
        </p:nvSpPr>
        <p:spPr>
          <a:xfrm>
            <a:off x="323528" y="998730"/>
            <a:ext cx="6400800" cy="594066"/>
          </a:xfrm>
        </p:spPr>
        <p:txBody>
          <a:bodyPr/>
          <a:lstStyle/>
          <a:p>
            <a:pPr algn="l"/>
            <a:r>
              <a:rPr lang="tr-TR" b="1" dirty="0"/>
              <a:t>Japan </a:t>
            </a:r>
            <a:r>
              <a:rPr lang="tr-TR" b="1" dirty="0" err="1"/>
              <a:t>coal</a:t>
            </a:r>
            <a:r>
              <a:rPr lang="tr-TR" b="1" dirty="0"/>
              <a:t> </a:t>
            </a:r>
            <a:r>
              <a:rPr lang="tr-TR" b="1" dirty="0" err="1"/>
              <a:t>mining</a:t>
            </a:r>
            <a:r>
              <a:rPr lang="tr-TR" b="1" dirty="0"/>
              <a:t> </a:t>
            </a:r>
            <a:r>
              <a:rPr lang="tr-TR" b="1" dirty="0" err="1"/>
              <a:t>disasters</a:t>
            </a:r>
            <a:endParaRPr lang="tr-TR" b="1" dirty="0"/>
          </a:p>
        </p:txBody>
      </p:sp>
      <p:graphicFrame>
        <p:nvGraphicFramePr>
          <p:cNvPr id="5" name="Tablo 4"/>
          <p:cNvGraphicFramePr>
            <a:graphicFrameLocks noGrp="1"/>
          </p:cNvGraphicFramePr>
          <p:nvPr/>
        </p:nvGraphicFramePr>
        <p:xfrm>
          <a:off x="179512" y="1430778"/>
          <a:ext cx="4444810" cy="2087880"/>
        </p:xfrm>
        <a:graphic>
          <a:graphicData uri="http://schemas.openxmlformats.org/drawingml/2006/table">
            <a:tbl>
              <a:tblPr firstRow="1" bandRow="1">
                <a:tableStyleId>{5C22544A-7EE6-4342-B048-85BDC9FD1C3A}</a:tableStyleId>
              </a:tblPr>
              <a:tblGrid>
                <a:gridCol w="139681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278130">
                <a:tc>
                  <a:txBody>
                    <a:bodyPr/>
                    <a:lstStyle/>
                    <a:p>
                      <a:r>
                        <a:rPr lang="tr-TR" sz="1400" dirty="0"/>
                        <a:t>Yer</a:t>
                      </a:r>
                    </a:p>
                  </a:txBody>
                  <a:tcPr marT="34290" marB="34290"/>
                </a:tc>
                <a:tc>
                  <a:txBody>
                    <a:bodyPr/>
                    <a:lstStyle/>
                    <a:p>
                      <a:r>
                        <a:rPr lang="tr-TR" sz="1400" dirty="0"/>
                        <a:t>Japonya</a:t>
                      </a:r>
                    </a:p>
                  </a:txBody>
                  <a:tcPr marT="34290" marB="34290"/>
                </a:tc>
                <a:extLst>
                  <a:ext uri="{0D108BD9-81ED-4DB2-BD59-A6C34878D82A}">
                    <a16:rowId xmlns:a16="http://schemas.microsoft.com/office/drawing/2014/main" val="10000"/>
                  </a:ext>
                </a:extLst>
              </a:tr>
              <a:tr h="278130">
                <a:tc>
                  <a:txBody>
                    <a:bodyPr/>
                    <a:lstStyle/>
                    <a:p>
                      <a:r>
                        <a:rPr lang="tr-TR" sz="1400" dirty="0"/>
                        <a:t>Tarih</a:t>
                      </a:r>
                    </a:p>
                  </a:txBody>
                  <a:tcPr marT="34290" marB="34290"/>
                </a:tc>
                <a:tc>
                  <a:txBody>
                    <a:bodyPr/>
                    <a:lstStyle/>
                    <a:p>
                      <a:r>
                        <a:rPr lang="tr-TR" sz="1400" dirty="0"/>
                        <a:t>15 Aralık 1914</a:t>
                      </a:r>
                    </a:p>
                  </a:txBody>
                  <a:tcPr marT="34290" marB="34290"/>
                </a:tc>
                <a:extLst>
                  <a:ext uri="{0D108BD9-81ED-4DB2-BD59-A6C34878D82A}">
                    <a16:rowId xmlns:a16="http://schemas.microsoft.com/office/drawing/2014/main" val="10001"/>
                  </a:ext>
                </a:extLst>
              </a:tr>
              <a:tr h="2781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400" dirty="0"/>
                        <a:t>Maden Tipi</a:t>
                      </a:r>
                    </a:p>
                  </a:txBody>
                  <a:tcPr marT="34290" marB="34290"/>
                </a:tc>
                <a:tc>
                  <a:txBody>
                    <a:bodyPr/>
                    <a:lstStyle/>
                    <a:p>
                      <a:r>
                        <a:rPr lang="tr-TR" sz="1400" dirty="0"/>
                        <a:t>Kömür</a:t>
                      </a:r>
                    </a:p>
                  </a:txBody>
                  <a:tcPr marT="34290" marB="34290"/>
                </a:tc>
                <a:extLst>
                  <a:ext uri="{0D108BD9-81ED-4DB2-BD59-A6C34878D82A}">
                    <a16:rowId xmlns:a16="http://schemas.microsoft.com/office/drawing/2014/main" val="10002"/>
                  </a:ext>
                </a:extLst>
              </a:tr>
              <a:tr h="480060">
                <a:tc>
                  <a:txBody>
                    <a:bodyPr/>
                    <a:lstStyle/>
                    <a:p>
                      <a:r>
                        <a:rPr lang="tr-TR" sz="1400" dirty="0"/>
                        <a:t>Kaza sebebi</a:t>
                      </a:r>
                    </a:p>
                  </a:txBody>
                  <a:tcPr marT="34290" marB="34290"/>
                </a:tc>
                <a:tc>
                  <a:txBody>
                    <a:bodyPr/>
                    <a:lstStyle/>
                    <a:p>
                      <a:r>
                        <a:rPr lang="tr-TR" sz="1400" dirty="0"/>
                        <a:t>Gaz patlaması</a:t>
                      </a:r>
                    </a:p>
                  </a:txBody>
                  <a:tcPr marT="34290" marB="34290"/>
                </a:tc>
                <a:extLst>
                  <a:ext uri="{0D108BD9-81ED-4DB2-BD59-A6C34878D82A}">
                    <a16:rowId xmlns:a16="http://schemas.microsoft.com/office/drawing/2014/main" val="10003"/>
                  </a:ext>
                </a:extLst>
              </a:tr>
              <a:tr h="278130">
                <a:tc>
                  <a:txBody>
                    <a:bodyPr/>
                    <a:lstStyle/>
                    <a:p>
                      <a:r>
                        <a:rPr lang="tr-TR" sz="1400" dirty="0"/>
                        <a:t>Ölü sayısı</a:t>
                      </a:r>
                    </a:p>
                  </a:txBody>
                  <a:tcPr marT="34290" marB="34290"/>
                </a:tc>
                <a:tc>
                  <a:txBody>
                    <a:bodyPr/>
                    <a:lstStyle/>
                    <a:p>
                      <a:r>
                        <a:rPr lang="tr-TR" sz="1400" dirty="0"/>
                        <a:t>687</a:t>
                      </a:r>
                    </a:p>
                  </a:txBody>
                  <a:tcPr marT="34290" marB="34290"/>
                </a:tc>
                <a:extLst>
                  <a:ext uri="{0D108BD9-81ED-4DB2-BD59-A6C34878D82A}">
                    <a16:rowId xmlns:a16="http://schemas.microsoft.com/office/drawing/2014/main" val="10004"/>
                  </a:ext>
                </a:extLst>
              </a:tr>
              <a:tr h="480060">
                <a:tc>
                  <a:txBody>
                    <a:bodyPr/>
                    <a:lstStyle/>
                    <a:p>
                      <a:r>
                        <a:rPr lang="tr-TR" sz="1400" dirty="0"/>
                        <a:t>Yaralı sayısı</a:t>
                      </a:r>
                    </a:p>
                  </a:txBody>
                  <a:tcPr marT="34290" marB="34290"/>
                </a:tc>
                <a:tc>
                  <a:txBody>
                    <a:bodyPr/>
                    <a:lstStyle/>
                    <a:p>
                      <a:endParaRPr lang="tr-TR" sz="1400" dirty="0"/>
                    </a:p>
                  </a:txBody>
                  <a:tcPr marT="34290" marB="34290"/>
                </a:tc>
                <a:extLst>
                  <a:ext uri="{0D108BD9-81ED-4DB2-BD59-A6C34878D82A}">
                    <a16:rowId xmlns:a16="http://schemas.microsoft.com/office/drawing/2014/main" val="10005"/>
                  </a:ext>
                </a:extLst>
              </a:tr>
            </a:tbl>
          </a:graphicData>
        </a:graphic>
      </p:graphicFrame>
      <p:sp>
        <p:nvSpPr>
          <p:cNvPr id="6" name="İçerik Yer Tutucusu 2"/>
          <p:cNvSpPr txBox="1">
            <a:spLocks/>
          </p:cNvSpPr>
          <p:nvPr/>
        </p:nvSpPr>
        <p:spPr>
          <a:xfrm>
            <a:off x="5292080" y="1538790"/>
            <a:ext cx="3754760" cy="4385946"/>
          </a:xfrm>
          <a:prstGeom prst="rect">
            <a:avLst/>
          </a:prstGeom>
        </p:spPr>
        <p:txBody>
          <a:bodyPr vert="horz" lIns="0" rIns="18288">
            <a:normAutofit fontScale="85000" lnSpcReduction="20000"/>
          </a:bodyPr>
          <a:lstStyle>
            <a:lvl1pPr marL="0" marR="45720" indent="0" algn="r" rtl="0" eaLnBrk="1" latinLnBrk="0" hangingPunct="1">
              <a:spcBef>
                <a:spcPct val="20000"/>
              </a:spcBef>
              <a:buClr>
                <a:schemeClr val="accent3"/>
              </a:buClr>
              <a:buSzPct val="95000"/>
              <a:buFont typeface="Wingdings 2"/>
              <a:buNone/>
              <a:defRPr kumimoji="0" sz="2600" kern="1200">
                <a:solidFill>
                  <a:schemeClr val="tx1"/>
                </a:solidFill>
                <a:latin typeface="+mn-lt"/>
                <a:ea typeface="+mn-ea"/>
                <a:cs typeface="+mn-cs"/>
              </a:defRPr>
            </a:lvl1pPr>
            <a:lvl2pPr marL="457200" indent="0" algn="ctr" rtl="0" eaLnBrk="1" latinLnBrk="0" hangingPunct="1">
              <a:spcBef>
                <a:spcPct val="20000"/>
              </a:spcBef>
              <a:buClr>
                <a:schemeClr val="accent1"/>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70000"/>
              <a:buFont typeface="Wingdings 2"/>
              <a:buNone/>
              <a:defRPr kumimoji="0" sz="21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65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65000"/>
              <a:buFont typeface="Wingdings 2"/>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SzPct val="80000"/>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6"/>
              </a:buClr>
              <a:buSzPct val="80000"/>
              <a:buFont typeface="Wingdings 2"/>
              <a:buNone/>
              <a:defRPr kumimoji="0" sz="1600" kern="1200" baseline="0">
                <a:solidFill>
                  <a:schemeClr val="tx1"/>
                </a:solidFill>
                <a:latin typeface="+mn-lt"/>
                <a:ea typeface="+mn-ea"/>
                <a:cs typeface="+mn-cs"/>
              </a:defRPr>
            </a:lvl7pPr>
            <a:lvl8pPr marL="3200400" indent="0" algn="ctr" rtl="0" eaLnBrk="1" latinLnBrk="0" hangingPunct="1">
              <a:spcBef>
                <a:spcPct val="20000"/>
              </a:spcBef>
              <a:buClr>
                <a:schemeClr val="tx2"/>
              </a:buClr>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r>
              <a:rPr lang="en-US" dirty="0"/>
              <a:t>On </a:t>
            </a:r>
            <a:r>
              <a:rPr lang="en-US" dirty="0">
                <a:solidFill>
                  <a:srgbClr val="FF0000"/>
                </a:solidFill>
              </a:rPr>
              <a:t>Dec. 15, 1914</a:t>
            </a:r>
            <a:r>
              <a:rPr lang="en-US" dirty="0"/>
              <a:t>, a gas explosion at the Mitsubishi </a:t>
            </a:r>
            <a:r>
              <a:rPr lang="en-US" dirty="0" err="1"/>
              <a:t>Hojyo</a:t>
            </a:r>
            <a:r>
              <a:rPr lang="en-US" dirty="0"/>
              <a:t> coal mine in </a:t>
            </a:r>
            <a:r>
              <a:rPr lang="en-US" dirty="0" err="1"/>
              <a:t>Kyūshū</a:t>
            </a:r>
            <a:r>
              <a:rPr lang="en-US" dirty="0"/>
              <a:t>, Japan, </a:t>
            </a:r>
            <a:r>
              <a:rPr lang="en-US" dirty="0">
                <a:solidFill>
                  <a:srgbClr val="FF0000"/>
                </a:solidFill>
              </a:rPr>
              <a:t>killed 687</a:t>
            </a:r>
            <a:r>
              <a:rPr lang="en-US" dirty="0"/>
              <a:t>, making it the deadliest mine accident in Japan's history. But this country would see its share of more tragedy down below. On </a:t>
            </a:r>
            <a:r>
              <a:rPr lang="en-US" dirty="0">
                <a:solidFill>
                  <a:srgbClr val="FF0000"/>
                </a:solidFill>
              </a:rPr>
              <a:t>Nov. 9, 1963, 458 </a:t>
            </a:r>
            <a:r>
              <a:rPr lang="en-US" dirty="0"/>
              <a:t>miners were killed in the Mitsui </a:t>
            </a:r>
            <a:r>
              <a:rPr lang="en-US" dirty="0" err="1"/>
              <a:t>Miike</a:t>
            </a:r>
            <a:r>
              <a:rPr lang="en-US" dirty="0"/>
              <a:t> coal mine in </a:t>
            </a:r>
            <a:r>
              <a:rPr lang="en-US" dirty="0" err="1"/>
              <a:t>Omuta</a:t>
            </a:r>
            <a:r>
              <a:rPr lang="en-US" dirty="0"/>
              <a:t>, Japan, 438 of those from carbon monoxide poisoning. This, the largest coal mine in the country, didn't cease operation until 1997.</a:t>
            </a:r>
            <a:endParaRPr lang="tr-TR" dirty="0"/>
          </a:p>
        </p:txBody>
      </p:sp>
      <p:pic>
        <p:nvPicPr>
          <p:cNvPr id="5122" name="Picture 2" descr="http://0.tqn.com/d/worldnews/1/0/-/H/-/-/japan.gi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50335" y="3645024"/>
            <a:ext cx="2821197" cy="2270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51176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ctrTitle"/>
          </p:nvPr>
        </p:nvSpPr>
        <p:spPr>
          <a:xfrm>
            <a:off x="7740352" y="944725"/>
            <a:ext cx="1075656" cy="540060"/>
          </a:xfrm>
        </p:spPr>
        <p:txBody>
          <a:bodyPr>
            <a:normAutofit/>
          </a:bodyPr>
          <a:lstStyle/>
          <a:p>
            <a:r>
              <a:rPr lang="tr-TR" sz="3000" dirty="0"/>
              <a:t>4/5</a:t>
            </a:r>
          </a:p>
        </p:txBody>
      </p:sp>
      <p:sp>
        <p:nvSpPr>
          <p:cNvPr id="3" name="Alt Başlık 2"/>
          <p:cNvSpPr>
            <a:spLocks noGrp="1"/>
          </p:cNvSpPr>
          <p:nvPr>
            <p:ph type="subTitle" idx="1"/>
          </p:nvPr>
        </p:nvSpPr>
        <p:spPr>
          <a:xfrm>
            <a:off x="323528" y="998730"/>
            <a:ext cx="6400800" cy="594066"/>
          </a:xfrm>
        </p:spPr>
        <p:txBody>
          <a:bodyPr/>
          <a:lstStyle/>
          <a:p>
            <a:pPr algn="l"/>
            <a:r>
              <a:rPr lang="tr-TR" b="1" dirty="0" err="1"/>
              <a:t>Welsh</a:t>
            </a:r>
            <a:r>
              <a:rPr lang="tr-TR" b="1" dirty="0"/>
              <a:t> </a:t>
            </a:r>
            <a:r>
              <a:rPr lang="tr-TR" b="1" dirty="0" err="1"/>
              <a:t>coal</a:t>
            </a:r>
            <a:r>
              <a:rPr lang="tr-TR" b="1" dirty="0"/>
              <a:t> </a:t>
            </a:r>
            <a:r>
              <a:rPr lang="tr-TR" b="1" dirty="0" err="1"/>
              <a:t>mining</a:t>
            </a:r>
            <a:r>
              <a:rPr lang="tr-TR" b="1" dirty="0"/>
              <a:t> </a:t>
            </a:r>
            <a:r>
              <a:rPr lang="tr-TR" b="1" dirty="0" err="1"/>
              <a:t>disasters</a:t>
            </a:r>
            <a:endParaRPr lang="tr-TR" b="1" dirty="0"/>
          </a:p>
        </p:txBody>
      </p:sp>
      <p:graphicFrame>
        <p:nvGraphicFramePr>
          <p:cNvPr id="5" name="Tablo 4"/>
          <p:cNvGraphicFramePr>
            <a:graphicFrameLocks noGrp="1"/>
          </p:cNvGraphicFramePr>
          <p:nvPr/>
        </p:nvGraphicFramePr>
        <p:xfrm>
          <a:off x="179513" y="1430778"/>
          <a:ext cx="4709903" cy="1691640"/>
        </p:xfrm>
        <a:graphic>
          <a:graphicData uri="http://schemas.openxmlformats.org/drawingml/2006/table">
            <a:tbl>
              <a:tblPr firstRow="1" bandRow="1">
                <a:tableStyleId>{5C22544A-7EE6-4342-B048-85BDC9FD1C3A}</a:tableStyleId>
              </a:tblPr>
              <a:tblGrid>
                <a:gridCol w="1480117">
                  <a:extLst>
                    <a:ext uri="{9D8B030D-6E8A-4147-A177-3AD203B41FA5}">
                      <a16:colId xmlns:a16="http://schemas.microsoft.com/office/drawing/2014/main" val="20000"/>
                    </a:ext>
                  </a:extLst>
                </a:gridCol>
                <a:gridCol w="3229786">
                  <a:extLst>
                    <a:ext uri="{9D8B030D-6E8A-4147-A177-3AD203B41FA5}">
                      <a16:colId xmlns:a16="http://schemas.microsoft.com/office/drawing/2014/main" val="20001"/>
                    </a:ext>
                  </a:extLst>
                </a:gridCol>
              </a:tblGrid>
              <a:tr h="278130">
                <a:tc>
                  <a:txBody>
                    <a:bodyPr/>
                    <a:lstStyle/>
                    <a:p>
                      <a:r>
                        <a:rPr lang="tr-TR" sz="1400" dirty="0"/>
                        <a:t>Yer</a:t>
                      </a:r>
                    </a:p>
                  </a:txBody>
                  <a:tcPr marT="34290" marB="34290"/>
                </a:tc>
                <a:tc>
                  <a:txBody>
                    <a:bodyPr/>
                    <a:lstStyle/>
                    <a:p>
                      <a:r>
                        <a:rPr lang="tr-TR" sz="1400" dirty="0"/>
                        <a:t>İngiltere</a:t>
                      </a:r>
                    </a:p>
                  </a:txBody>
                  <a:tcPr marT="34290" marB="34290"/>
                </a:tc>
                <a:extLst>
                  <a:ext uri="{0D108BD9-81ED-4DB2-BD59-A6C34878D82A}">
                    <a16:rowId xmlns:a16="http://schemas.microsoft.com/office/drawing/2014/main" val="10000"/>
                  </a:ext>
                </a:extLst>
              </a:tr>
              <a:tr h="278130">
                <a:tc>
                  <a:txBody>
                    <a:bodyPr/>
                    <a:lstStyle/>
                    <a:p>
                      <a:r>
                        <a:rPr lang="tr-TR" sz="1400" dirty="0"/>
                        <a:t>Tarih</a:t>
                      </a:r>
                    </a:p>
                  </a:txBody>
                  <a:tcPr marT="34290" marB="34290"/>
                </a:tc>
                <a:tc>
                  <a:txBody>
                    <a:bodyPr/>
                    <a:lstStyle/>
                    <a:p>
                      <a:r>
                        <a:rPr lang="tr-TR" sz="1400" dirty="0"/>
                        <a:t>25 Temmuz 1894</a:t>
                      </a:r>
                    </a:p>
                  </a:txBody>
                  <a:tcPr marT="34290" marB="34290"/>
                </a:tc>
                <a:extLst>
                  <a:ext uri="{0D108BD9-81ED-4DB2-BD59-A6C34878D82A}">
                    <a16:rowId xmlns:a16="http://schemas.microsoft.com/office/drawing/2014/main" val="10001"/>
                  </a:ext>
                </a:extLst>
              </a:tr>
              <a:tr h="2781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400" dirty="0"/>
                        <a:t>Maden Tipi</a:t>
                      </a:r>
                    </a:p>
                  </a:txBody>
                  <a:tcPr marT="34290" marB="34290"/>
                </a:tc>
                <a:tc>
                  <a:txBody>
                    <a:bodyPr/>
                    <a:lstStyle/>
                    <a:p>
                      <a:r>
                        <a:rPr lang="tr-TR" sz="1400" dirty="0"/>
                        <a:t>Kömür</a:t>
                      </a:r>
                    </a:p>
                  </a:txBody>
                  <a:tcPr marT="34290" marB="34290"/>
                </a:tc>
                <a:extLst>
                  <a:ext uri="{0D108BD9-81ED-4DB2-BD59-A6C34878D82A}">
                    <a16:rowId xmlns:a16="http://schemas.microsoft.com/office/drawing/2014/main" val="10002"/>
                  </a:ext>
                </a:extLst>
              </a:tr>
              <a:tr h="278130">
                <a:tc>
                  <a:txBody>
                    <a:bodyPr/>
                    <a:lstStyle/>
                    <a:p>
                      <a:r>
                        <a:rPr lang="tr-TR" sz="1400" dirty="0"/>
                        <a:t>Kaza sebebi</a:t>
                      </a:r>
                    </a:p>
                  </a:txBody>
                  <a:tcPr marT="34290" marB="34290"/>
                </a:tc>
                <a:tc>
                  <a:txBody>
                    <a:bodyPr/>
                    <a:lstStyle/>
                    <a:p>
                      <a:r>
                        <a:rPr lang="tr-TR" sz="1400" dirty="0"/>
                        <a:t>Metan/kömür</a:t>
                      </a:r>
                      <a:r>
                        <a:rPr lang="tr-TR" sz="1400" baseline="0" dirty="0"/>
                        <a:t> tozu </a:t>
                      </a:r>
                      <a:r>
                        <a:rPr lang="tr-TR" sz="1400" dirty="0"/>
                        <a:t>patlaması</a:t>
                      </a:r>
                    </a:p>
                  </a:txBody>
                  <a:tcPr marT="34290" marB="34290"/>
                </a:tc>
                <a:extLst>
                  <a:ext uri="{0D108BD9-81ED-4DB2-BD59-A6C34878D82A}">
                    <a16:rowId xmlns:a16="http://schemas.microsoft.com/office/drawing/2014/main" val="10003"/>
                  </a:ext>
                </a:extLst>
              </a:tr>
              <a:tr h="278130">
                <a:tc>
                  <a:txBody>
                    <a:bodyPr/>
                    <a:lstStyle/>
                    <a:p>
                      <a:r>
                        <a:rPr lang="tr-TR" sz="1400" dirty="0"/>
                        <a:t>Ölü sayısı</a:t>
                      </a:r>
                    </a:p>
                  </a:txBody>
                  <a:tcPr marT="34290" marB="34290"/>
                </a:tc>
                <a:tc>
                  <a:txBody>
                    <a:bodyPr/>
                    <a:lstStyle/>
                    <a:p>
                      <a:r>
                        <a:rPr lang="tr-TR" sz="1400" dirty="0"/>
                        <a:t>290</a:t>
                      </a:r>
                    </a:p>
                  </a:txBody>
                  <a:tcPr marT="34290" marB="34290"/>
                </a:tc>
                <a:extLst>
                  <a:ext uri="{0D108BD9-81ED-4DB2-BD59-A6C34878D82A}">
                    <a16:rowId xmlns:a16="http://schemas.microsoft.com/office/drawing/2014/main" val="10004"/>
                  </a:ext>
                </a:extLst>
              </a:tr>
              <a:tr h="278130">
                <a:tc>
                  <a:txBody>
                    <a:bodyPr/>
                    <a:lstStyle/>
                    <a:p>
                      <a:r>
                        <a:rPr lang="tr-TR" sz="1400" dirty="0"/>
                        <a:t>Yaralı sayısı</a:t>
                      </a:r>
                    </a:p>
                  </a:txBody>
                  <a:tcPr marT="34290" marB="34290"/>
                </a:tc>
                <a:tc>
                  <a:txBody>
                    <a:bodyPr/>
                    <a:lstStyle/>
                    <a:p>
                      <a:endParaRPr lang="tr-TR" sz="1400" dirty="0"/>
                    </a:p>
                  </a:txBody>
                  <a:tcPr marT="34290" marB="34290"/>
                </a:tc>
                <a:extLst>
                  <a:ext uri="{0D108BD9-81ED-4DB2-BD59-A6C34878D82A}">
                    <a16:rowId xmlns:a16="http://schemas.microsoft.com/office/drawing/2014/main" val="10005"/>
                  </a:ext>
                </a:extLst>
              </a:tr>
            </a:tbl>
          </a:graphicData>
        </a:graphic>
      </p:graphicFrame>
      <p:sp>
        <p:nvSpPr>
          <p:cNvPr id="6" name="İçerik Yer Tutucusu 2"/>
          <p:cNvSpPr txBox="1">
            <a:spLocks/>
          </p:cNvSpPr>
          <p:nvPr/>
        </p:nvSpPr>
        <p:spPr>
          <a:xfrm>
            <a:off x="5292080" y="1538790"/>
            <a:ext cx="3754760" cy="4385946"/>
          </a:xfrm>
          <a:prstGeom prst="rect">
            <a:avLst/>
          </a:prstGeom>
        </p:spPr>
        <p:txBody>
          <a:bodyPr vert="horz" lIns="0" rIns="18288">
            <a:normAutofit fontScale="70000" lnSpcReduction="20000"/>
          </a:bodyPr>
          <a:lstStyle>
            <a:lvl1pPr marL="0" marR="45720" indent="0" algn="r" rtl="0" eaLnBrk="1" latinLnBrk="0" hangingPunct="1">
              <a:spcBef>
                <a:spcPct val="20000"/>
              </a:spcBef>
              <a:buClr>
                <a:schemeClr val="accent3"/>
              </a:buClr>
              <a:buSzPct val="95000"/>
              <a:buFont typeface="Wingdings 2"/>
              <a:buNone/>
              <a:defRPr kumimoji="0" sz="2600" kern="1200">
                <a:solidFill>
                  <a:schemeClr val="tx1"/>
                </a:solidFill>
                <a:latin typeface="+mn-lt"/>
                <a:ea typeface="+mn-ea"/>
                <a:cs typeface="+mn-cs"/>
              </a:defRPr>
            </a:lvl1pPr>
            <a:lvl2pPr marL="457200" indent="0" algn="ctr" rtl="0" eaLnBrk="1" latinLnBrk="0" hangingPunct="1">
              <a:spcBef>
                <a:spcPct val="20000"/>
              </a:spcBef>
              <a:buClr>
                <a:schemeClr val="accent1"/>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70000"/>
              <a:buFont typeface="Wingdings 2"/>
              <a:buNone/>
              <a:defRPr kumimoji="0" sz="21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65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65000"/>
              <a:buFont typeface="Wingdings 2"/>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SzPct val="80000"/>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6"/>
              </a:buClr>
              <a:buSzPct val="80000"/>
              <a:buFont typeface="Wingdings 2"/>
              <a:buNone/>
              <a:defRPr kumimoji="0" sz="1600" kern="1200" baseline="0">
                <a:solidFill>
                  <a:schemeClr val="tx1"/>
                </a:solidFill>
                <a:latin typeface="+mn-lt"/>
                <a:ea typeface="+mn-ea"/>
                <a:cs typeface="+mn-cs"/>
              </a:defRPr>
            </a:lvl7pPr>
            <a:lvl8pPr marL="3200400" indent="0" algn="ctr" rtl="0" eaLnBrk="1" latinLnBrk="0" hangingPunct="1">
              <a:spcBef>
                <a:spcPct val="20000"/>
              </a:spcBef>
              <a:buClr>
                <a:schemeClr val="tx2"/>
              </a:buClr>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r>
              <a:rPr lang="en-US" dirty="0"/>
              <a:t>The </a:t>
            </a:r>
            <a:r>
              <a:rPr lang="en-US" dirty="0" err="1"/>
              <a:t>Senghenydd</a:t>
            </a:r>
            <a:r>
              <a:rPr lang="en-US" dirty="0"/>
              <a:t> Colliery Disaster happened on Oct. 14, 1913, during a period of peak coal output in the United Kingdom. The cause was most likely a methane explosion that ignited coal dust. The death toll was 439, making it the most deadly mine accident in the UK. This was the worst of a spate of mine disasters in Wales that occurred during a period of shoddy mine safety from 1850 to 1930. On</a:t>
            </a:r>
            <a:r>
              <a:rPr lang="en-US" dirty="0">
                <a:solidFill>
                  <a:srgbClr val="FF0000"/>
                </a:solidFill>
              </a:rPr>
              <a:t> </a:t>
            </a:r>
            <a:r>
              <a:rPr lang="en-US" b="1" dirty="0">
                <a:solidFill>
                  <a:srgbClr val="FF0000"/>
                </a:solidFill>
              </a:rPr>
              <a:t>June 25, 1894, 290</a:t>
            </a:r>
            <a:r>
              <a:rPr lang="en-US" dirty="0">
                <a:solidFill>
                  <a:srgbClr val="FF0000"/>
                </a:solidFill>
              </a:rPr>
              <a:t> </a:t>
            </a:r>
            <a:r>
              <a:rPr lang="en-US" dirty="0"/>
              <a:t>died at the Albion Colliery in </a:t>
            </a:r>
            <a:r>
              <a:rPr lang="en-US" dirty="0" err="1"/>
              <a:t>Cilfynydd</a:t>
            </a:r>
            <a:r>
              <a:rPr lang="en-US" dirty="0"/>
              <a:t>, </a:t>
            </a:r>
            <a:r>
              <a:rPr lang="en-US" dirty="0" err="1"/>
              <a:t>Glamorgan</a:t>
            </a:r>
            <a:r>
              <a:rPr lang="en-US" dirty="0"/>
              <a:t>, in a gas explosion. On </a:t>
            </a:r>
            <a:r>
              <a:rPr lang="en-US" b="1" dirty="0">
                <a:solidFill>
                  <a:srgbClr val="FF0000"/>
                </a:solidFill>
              </a:rPr>
              <a:t>Sept. 22, 1934, 266</a:t>
            </a:r>
            <a:r>
              <a:rPr lang="en-US" dirty="0"/>
              <a:t> died in the </a:t>
            </a:r>
            <a:r>
              <a:rPr lang="en-US" dirty="0" err="1"/>
              <a:t>Gresford</a:t>
            </a:r>
            <a:r>
              <a:rPr lang="en-US" dirty="0"/>
              <a:t> Disaster near </a:t>
            </a:r>
            <a:r>
              <a:rPr lang="en-US" dirty="0" err="1"/>
              <a:t>Wrexham</a:t>
            </a:r>
            <a:r>
              <a:rPr lang="en-US" dirty="0"/>
              <a:t> in North Wales. And on </a:t>
            </a:r>
            <a:r>
              <a:rPr lang="en-US" b="1" dirty="0">
                <a:solidFill>
                  <a:srgbClr val="FF0000"/>
                </a:solidFill>
              </a:rPr>
              <a:t>Sept. 11, 1878, 259 </a:t>
            </a:r>
            <a:r>
              <a:rPr lang="en-US" dirty="0"/>
              <a:t>were killed at the Prince of Wales Mine, </a:t>
            </a:r>
            <a:r>
              <a:rPr lang="en-US" dirty="0" err="1"/>
              <a:t>Abercarn</a:t>
            </a:r>
            <a:r>
              <a:rPr lang="en-US" dirty="0"/>
              <a:t>, </a:t>
            </a:r>
            <a:r>
              <a:rPr lang="en-US" dirty="0" err="1"/>
              <a:t>Monmouthshire</a:t>
            </a:r>
            <a:r>
              <a:rPr lang="en-US" dirty="0"/>
              <a:t>, in an explosion.</a:t>
            </a:r>
            <a:endParaRPr lang="tr-TR" dirty="0"/>
          </a:p>
        </p:txBody>
      </p:sp>
      <p:pic>
        <p:nvPicPr>
          <p:cNvPr id="4098" name="Picture 2" descr="http://0.tqn.com/d/worldnews/1/0/y/G/-/-/senghenydd.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26915" y="3335080"/>
            <a:ext cx="4762500" cy="2578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3227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ctrTitle"/>
          </p:nvPr>
        </p:nvSpPr>
        <p:spPr>
          <a:xfrm>
            <a:off x="7740352" y="944725"/>
            <a:ext cx="1075656" cy="540060"/>
          </a:xfrm>
        </p:spPr>
        <p:txBody>
          <a:bodyPr>
            <a:normAutofit/>
          </a:bodyPr>
          <a:lstStyle/>
          <a:p>
            <a:r>
              <a:rPr lang="tr-TR" sz="3000" dirty="0"/>
              <a:t>5/5</a:t>
            </a:r>
          </a:p>
        </p:txBody>
      </p:sp>
      <p:sp>
        <p:nvSpPr>
          <p:cNvPr id="3" name="Alt Başlık 2"/>
          <p:cNvSpPr>
            <a:spLocks noGrp="1"/>
          </p:cNvSpPr>
          <p:nvPr>
            <p:ph type="subTitle" idx="1"/>
          </p:nvPr>
        </p:nvSpPr>
        <p:spPr>
          <a:xfrm>
            <a:off x="323528" y="998730"/>
            <a:ext cx="6400800" cy="594066"/>
          </a:xfrm>
        </p:spPr>
        <p:txBody>
          <a:bodyPr/>
          <a:lstStyle/>
          <a:p>
            <a:pPr algn="l"/>
            <a:r>
              <a:rPr lang="tr-TR" b="1" dirty="0" err="1"/>
              <a:t>Coalbrook</a:t>
            </a:r>
            <a:r>
              <a:rPr lang="tr-TR" b="1" dirty="0"/>
              <a:t>, South </a:t>
            </a:r>
            <a:r>
              <a:rPr lang="tr-TR" b="1" dirty="0" err="1"/>
              <a:t>Africa</a:t>
            </a:r>
            <a:endParaRPr lang="tr-TR" b="1" dirty="0"/>
          </a:p>
        </p:txBody>
      </p:sp>
      <p:graphicFrame>
        <p:nvGraphicFramePr>
          <p:cNvPr id="5" name="Tablo 4"/>
          <p:cNvGraphicFramePr>
            <a:graphicFrameLocks noGrp="1"/>
          </p:cNvGraphicFramePr>
          <p:nvPr/>
        </p:nvGraphicFramePr>
        <p:xfrm>
          <a:off x="179512" y="1430778"/>
          <a:ext cx="4444810" cy="2087880"/>
        </p:xfrm>
        <a:graphic>
          <a:graphicData uri="http://schemas.openxmlformats.org/drawingml/2006/table">
            <a:tbl>
              <a:tblPr firstRow="1" bandRow="1">
                <a:tableStyleId>{5C22544A-7EE6-4342-B048-85BDC9FD1C3A}</a:tableStyleId>
              </a:tblPr>
              <a:tblGrid>
                <a:gridCol w="139681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278130">
                <a:tc>
                  <a:txBody>
                    <a:bodyPr/>
                    <a:lstStyle/>
                    <a:p>
                      <a:r>
                        <a:rPr lang="tr-TR" sz="1400" dirty="0"/>
                        <a:t>Yer</a:t>
                      </a:r>
                    </a:p>
                  </a:txBody>
                  <a:tcPr marT="34290" marB="34290"/>
                </a:tc>
                <a:tc>
                  <a:txBody>
                    <a:bodyPr/>
                    <a:lstStyle/>
                    <a:p>
                      <a:r>
                        <a:rPr lang="tr-TR" sz="1400" dirty="0"/>
                        <a:t>Güney Afrika Cum.</a:t>
                      </a:r>
                    </a:p>
                  </a:txBody>
                  <a:tcPr marT="34290" marB="34290"/>
                </a:tc>
                <a:extLst>
                  <a:ext uri="{0D108BD9-81ED-4DB2-BD59-A6C34878D82A}">
                    <a16:rowId xmlns:a16="http://schemas.microsoft.com/office/drawing/2014/main" val="10000"/>
                  </a:ext>
                </a:extLst>
              </a:tr>
              <a:tr h="278130">
                <a:tc>
                  <a:txBody>
                    <a:bodyPr/>
                    <a:lstStyle/>
                    <a:p>
                      <a:r>
                        <a:rPr lang="tr-TR" sz="1400" dirty="0"/>
                        <a:t>Tarih</a:t>
                      </a:r>
                    </a:p>
                  </a:txBody>
                  <a:tcPr marT="34290" marB="34290"/>
                </a:tc>
                <a:tc>
                  <a:txBody>
                    <a:bodyPr/>
                    <a:lstStyle/>
                    <a:p>
                      <a:r>
                        <a:rPr lang="tr-TR" sz="1400" dirty="0"/>
                        <a:t>21 Ocak 1960</a:t>
                      </a:r>
                    </a:p>
                  </a:txBody>
                  <a:tcPr marT="34290" marB="34290"/>
                </a:tc>
                <a:extLst>
                  <a:ext uri="{0D108BD9-81ED-4DB2-BD59-A6C34878D82A}">
                    <a16:rowId xmlns:a16="http://schemas.microsoft.com/office/drawing/2014/main" val="10001"/>
                  </a:ext>
                </a:extLst>
              </a:tr>
              <a:tr h="2781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400" dirty="0"/>
                        <a:t>Maden Tipi</a:t>
                      </a:r>
                    </a:p>
                  </a:txBody>
                  <a:tcPr marT="34290" marB="34290"/>
                </a:tc>
                <a:tc>
                  <a:txBody>
                    <a:bodyPr/>
                    <a:lstStyle/>
                    <a:p>
                      <a:r>
                        <a:rPr lang="tr-TR" sz="1400" dirty="0"/>
                        <a:t>Kömür</a:t>
                      </a:r>
                    </a:p>
                  </a:txBody>
                  <a:tcPr marT="34290" marB="34290"/>
                </a:tc>
                <a:extLst>
                  <a:ext uri="{0D108BD9-81ED-4DB2-BD59-A6C34878D82A}">
                    <a16:rowId xmlns:a16="http://schemas.microsoft.com/office/drawing/2014/main" val="10002"/>
                  </a:ext>
                </a:extLst>
              </a:tr>
              <a:tr h="480060">
                <a:tc>
                  <a:txBody>
                    <a:bodyPr/>
                    <a:lstStyle/>
                    <a:p>
                      <a:r>
                        <a:rPr lang="tr-TR" sz="1400" dirty="0"/>
                        <a:t>Kaza sebebi</a:t>
                      </a:r>
                    </a:p>
                  </a:txBody>
                  <a:tcPr marT="34290" marB="34290"/>
                </a:tc>
                <a:tc>
                  <a:txBody>
                    <a:bodyPr/>
                    <a:lstStyle/>
                    <a:p>
                      <a:r>
                        <a:rPr lang="tr-TR" sz="1400" dirty="0"/>
                        <a:t>Göçük</a:t>
                      </a:r>
                    </a:p>
                  </a:txBody>
                  <a:tcPr marT="34290" marB="34290"/>
                </a:tc>
                <a:extLst>
                  <a:ext uri="{0D108BD9-81ED-4DB2-BD59-A6C34878D82A}">
                    <a16:rowId xmlns:a16="http://schemas.microsoft.com/office/drawing/2014/main" val="10003"/>
                  </a:ext>
                </a:extLst>
              </a:tr>
              <a:tr h="278130">
                <a:tc>
                  <a:txBody>
                    <a:bodyPr/>
                    <a:lstStyle/>
                    <a:p>
                      <a:r>
                        <a:rPr lang="tr-TR" sz="1400" dirty="0"/>
                        <a:t>Ölü sayısı</a:t>
                      </a:r>
                    </a:p>
                  </a:txBody>
                  <a:tcPr marT="34290" marB="34290"/>
                </a:tc>
                <a:tc>
                  <a:txBody>
                    <a:bodyPr/>
                    <a:lstStyle/>
                    <a:p>
                      <a:r>
                        <a:rPr lang="tr-TR" sz="1400" dirty="0"/>
                        <a:t>417</a:t>
                      </a:r>
                    </a:p>
                  </a:txBody>
                  <a:tcPr marT="34290" marB="34290"/>
                </a:tc>
                <a:extLst>
                  <a:ext uri="{0D108BD9-81ED-4DB2-BD59-A6C34878D82A}">
                    <a16:rowId xmlns:a16="http://schemas.microsoft.com/office/drawing/2014/main" val="10004"/>
                  </a:ext>
                </a:extLst>
              </a:tr>
              <a:tr h="480060">
                <a:tc>
                  <a:txBody>
                    <a:bodyPr/>
                    <a:lstStyle/>
                    <a:p>
                      <a:r>
                        <a:rPr lang="tr-TR" sz="1400" dirty="0"/>
                        <a:t>Yaralı sayısı</a:t>
                      </a:r>
                    </a:p>
                  </a:txBody>
                  <a:tcPr marT="34290" marB="34290"/>
                </a:tc>
                <a:tc>
                  <a:txBody>
                    <a:bodyPr/>
                    <a:lstStyle/>
                    <a:p>
                      <a:endParaRPr lang="tr-TR" sz="1400" dirty="0"/>
                    </a:p>
                  </a:txBody>
                  <a:tcPr marT="34290" marB="34290"/>
                </a:tc>
                <a:extLst>
                  <a:ext uri="{0D108BD9-81ED-4DB2-BD59-A6C34878D82A}">
                    <a16:rowId xmlns:a16="http://schemas.microsoft.com/office/drawing/2014/main" val="10005"/>
                  </a:ext>
                </a:extLst>
              </a:tr>
            </a:tbl>
          </a:graphicData>
        </a:graphic>
      </p:graphicFrame>
      <p:sp>
        <p:nvSpPr>
          <p:cNvPr id="6" name="İçerik Yer Tutucusu 2"/>
          <p:cNvSpPr txBox="1">
            <a:spLocks/>
          </p:cNvSpPr>
          <p:nvPr/>
        </p:nvSpPr>
        <p:spPr>
          <a:xfrm>
            <a:off x="5292080" y="1419318"/>
            <a:ext cx="3754760" cy="4385946"/>
          </a:xfrm>
          <a:prstGeom prst="rect">
            <a:avLst/>
          </a:prstGeom>
        </p:spPr>
        <p:txBody>
          <a:bodyPr vert="horz" lIns="0" rIns="18288">
            <a:noAutofit/>
          </a:bodyPr>
          <a:lstStyle>
            <a:lvl1pPr marL="0" marR="45720" indent="0" algn="r" rtl="0" eaLnBrk="1" latinLnBrk="0" hangingPunct="1">
              <a:spcBef>
                <a:spcPct val="20000"/>
              </a:spcBef>
              <a:buClr>
                <a:schemeClr val="accent3"/>
              </a:buClr>
              <a:buSzPct val="95000"/>
              <a:buFont typeface="Wingdings 2"/>
              <a:buNone/>
              <a:defRPr kumimoji="0" sz="2600" kern="1200">
                <a:solidFill>
                  <a:schemeClr val="tx1"/>
                </a:solidFill>
                <a:latin typeface="+mn-lt"/>
                <a:ea typeface="+mn-ea"/>
                <a:cs typeface="+mn-cs"/>
              </a:defRPr>
            </a:lvl1pPr>
            <a:lvl2pPr marL="457200" indent="0" algn="ctr" rtl="0" eaLnBrk="1" latinLnBrk="0" hangingPunct="1">
              <a:spcBef>
                <a:spcPct val="20000"/>
              </a:spcBef>
              <a:buClr>
                <a:schemeClr val="accent1"/>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70000"/>
              <a:buFont typeface="Wingdings 2"/>
              <a:buNone/>
              <a:defRPr kumimoji="0" sz="21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65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65000"/>
              <a:buFont typeface="Wingdings 2"/>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SzPct val="80000"/>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6"/>
              </a:buClr>
              <a:buSzPct val="80000"/>
              <a:buFont typeface="Wingdings 2"/>
              <a:buNone/>
              <a:defRPr kumimoji="0" sz="1600" kern="1200" baseline="0">
                <a:solidFill>
                  <a:schemeClr val="tx1"/>
                </a:solidFill>
                <a:latin typeface="+mn-lt"/>
                <a:ea typeface="+mn-ea"/>
                <a:cs typeface="+mn-cs"/>
              </a:defRPr>
            </a:lvl7pPr>
            <a:lvl8pPr marL="3200400" indent="0" algn="ctr" rtl="0" eaLnBrk="1" latinLnBrk="0" hangingPunct="1">
              <a:spcBef>
                <a:spcPct val="20000"/>
              </a:spcBef>
              <a:buClr>
                <a:schemeClr val="tx2"/>
              </a:buClr>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r>
              <a:rPr lang="en-US" sz="1800" dirty="0"/>
              <a:t>The biggest mine disaster in South African history was also one of the deadliest in the world. On Jan. 21, 1960, a rock fall in a section of the mine trapped 437 miners. Of those casualties, </a:t>
            </a:r>
            <a:r>
              <a:rPr lang="en-US" sz="1800" b="1" dirty="0">
                <a:solidFill>
                  <a:srgbClr val="FF0000"/>
                </a:solidFill>
              </a:rPr>
              <a:t>417</a:t>
            </a:r>
            <a:r>
              <a:rPr lang="en-US" sz="1800" dirty="0">
                <a:solidFill>
                  <a:srgbClr val="FF0000"/>
                </a:solidFill>
              </a:rPr>
              <a:t> </a:t>
            </a:r>
            <a:r>
              <a:rPr lang="en-US" sz="1800" dirty="0"/>
              <a:t>succumbed to methane poisoning. One of the problems was that there wasn't a drill capable of cutting a large enough hole for the men to escape. After the disaster, the country's mining authority purchased suitable rescue drilling equipment. There was outcry after the accident when it was reported that some miners had fled to the entrance at the first falling rock, but were forced back into the mine by supervisors. Because of the racial inequality in the country, white miners' widows received more compensation than the Bantu widows.</a:t>
            </a:r>
            <a:endParaRPr lang="tr-TR" sz="1800" dirty="0"/>
          </a:p>
        </p:txBody>
      </p:sp>
      <p:pic>
        <p:nvPicPr>
          <p:cNvPr id="3074" name="Picture 2" descr="http://0.tqn.com/d/worldnews/1/0/x/G/-/-/coalbrook.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2119" y="3731764"/>
            <a:ext cx="5263135" cy="2192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34426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pPr marL="514350" indent="-514350" algn="ctr"/>
            <a:r>
              <a:rPr lang="tr-TR" sz="3000" dirty="0"/>
              <a:t>2.Dünyadaki en ilginç Madencilik kazası (Şili Örneği)</a:t>
            </a:r>
          </a:p>
        </p:txBody>
      </p:sp>
    </p:spTree>
    <p:extLst>
      <p:ext uri="{BB962C8B-B14F-4D97-AF65-F5344CB8AC3E}">
        <p14:creationId xmlns:p14="http://schemas.microsoft.com/office/powerpoint/2010/main" val="4695812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title"/>
          </p:nvPr>
        </p:nvSpPr>
        <p:spPr>
          <a:xfrm>
            <a:off x="107505" y="1266155"/>
            <a:ext cx="8785225" cy="315516"/>
          </a:xfrm>
        </p:spPr>
        <p:txBody>
          <a:bodyPr>
            <a:normAutofit fontScale="90000"/>
          </a:bodyPr>
          <a:lstStyle/>
          <a:p>
            <a:pPr>
              <a:defRPr/>
            </a:pPr>
            <a:r>
              <a:rPr lang="tr-TR" sz="2200" dirty="0">
                <a:solidFill>
                  <a:srgbClr val="FF0000"/>
                </a:solidFill>
              </a:rPr>
              <a:t>İlginç bir maden kazası: </a:t>
            </a:r>
            <a:r>
              <a:rPr lang="tr-TR" sz="2200" b="1" dirty="0">
                <a:solidFill>
                  <a:srgbClr val="FF0000"/>
                </a:solidFill>
              </a:rPr>
              <a:t>2010 </a:t>
            </a:r>
            <a:r>
              <a:rPr lang="tr-TR" sz="2200" b="1" dirty="0" err="1">
                <a:solidFill>
                  <a:srgbClr val="FF0000"/>
                </a:solidFill>
              </a:rPr>
              <a:t>Copiapó</a:t>
            </a:r>
            <a:r>
              <a:rPr lang="tr-TR" sz="2200" b="1" dirty="0">
                <a:solidFill>
                  <a:srgbClr val="FF0000"/>
                </a:solidFill>
              </a:rPr>
              <a:t> </a:t>
            </a:r>
            <a:r>
              <a:rPr lang="tr-TR" sz="2200" b="1" dirty="0" err="1">
                <a:solidFill>
                  <a:srgbClr val="FF0000"/>
                </a:solidFill>
              </a:rPr>
              <a:t>mining</a:t>
            </a:r>
            <a:r>
              <a:rPr lang="tr-TR" sz="2200" b="1" dirty="0">
                <a:solidFill>
                  <a:srgbClr val="FF0000"/>
                </a:solidFill>
              </a:rPr>
              <a:t> </a:t>
            </a:r>
            <a:r>
              <a:rPr lang="tr-TR" sz="2200" b="1" dirty="0" err="1">
                <a:solidFill>
                  <a:srgbClr val="FF0000"/>
                </a:solidFill>
              </a:rPr>
              <a:t>accident</a:t>
            </a:r>
            <a:r>
              <a:rPr lang="tr-TR" sz="2200" b="1" dirty="0">
                <a:solidFill>
                  <a:srgbClr val="FF0000"/>
                </a:solidFill>
              </a:rPr>
              <a:t> (</a:t>
            </a:r>
            <a:r>
              <a:rPr lang="tr-TR" sz="2400" b="1" dirty="0" err="1">
                <a:solidFill>
                  <a:srgbClr val="FF0000"/>
                </a:solidFill>
              </a:rPr>
              <a:t>Chilean</a:t>
            </a:r>
            <a:r>
              <a:rPr lang="tr-TR" sz="2400" b="1" dirty="0">
                <a:solidFill>
                  <a:srgbClr val="FF0000"/>
                </a:solidFill>
              </a:rPr>
              <a:t> </a:t>
            </a:r>
            <a:r>
              <a:rPr lang="tr-TR" sz="2400" b="1" dirty="0" err="1">
                <a:solidFill>
                  <a:srgbClr val="FF0000"/>
                </a:solidFill>
              </a:rPr>
              <a:t>mining</a:t>
            </a:r>
            <a:r>
              <a:rPr lang="tr-TR" sz="2400" b="1" dirty="0">
                <a:solidFill>
                  <a:srgbClr val="FF0000"/>
                </a:solidFill>
              </a:rPr>
              <a:t> </a:t>
            </a:r>
            <a:r>
              <a:rPr lang="tr-TR" sz="2400" b="1" dirty="0" err="1">
                <a:solidFill>
                  <a:srgbClr val="FF0000"/>
                </a:solidFill>
              </a:rPr>
              <a:t>accident</a:t>
            </a:r>
            <a:r>
              <a:rPr lang="tr-TR" sz="2400" b="1" dirty="0">
                <a:solidFill>
                  <a:srgbClr val="FF0000"/>
                </a:solidFill>
              </a:rPr>
              <a:t>)</a:t>
            </a:r>
            <a:endParaRPr lang="tr-TR" sz="2200" b="1" dirty="0">
              <a:solidFill>
                <a:srgbClr val="FF0000"/>
              </a:solidFill>
            </a:endParaRPr>
          </a:p>
        </p:txBody>
      </p:sp>
      <p:pic>
        <p:nvPicPr>
          <p:cNvPr id="15363"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 y="1606154"/>
            <a:ext cx="3432175" cy="4394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İçerik Yer Tutucusu 2"/>
          <p:cNvSpPr>
            <a:spLocks noGrp="1"/>
          </p:cNvSpPr>
          <p:nvPr>
            <p:ph idx="1"/>
          </p:nvPr>
        </p:nvSpPr>
        <p:spPr>
          <a:xfrm>
            <a:off x="3708400" y="1584722"/>
            <a:ext cx="5327650" cy="1303734"/>
          </a:xfrm>
          <a:solidFill>
            <a:schemeClr val="bg2"/>
          </a:solidFill>
        </p:spPr>
        <p:txBody>
          <a:bodyPr>
            <a:normAutofit fontScale="70000" lnSpcReduction="20000"/>
          </a:bodyPr>
          <a:lstStyle/>
          <a:p>
            <a:pPr marL="0" indent="0">
              <a:buNone/>
              <a:defRPr/>
            </a:pPr>
            <a:r>
              <a:rPr lang="tr-TR" sz="1800" dirty="0"/>
              <a:t>Kaza tarihi : 5 </a:t>
            </a:r>
            <a:r>
              <a:rPr lang="tr-TR" sz="1800" dirty="0" err="1"/>
              <a:t>Auğtos</a:t>
            </a:r>
            <a:r>
              <a:rPr lang="tr-TR" sz="1800" dirty="0"/>
              <a:t> 2010</a:t>
            </a:r>
          </a:p>
          <a:p>
            <a:pPr marL="0" indent="0">
              <a:buNone/>
              <a:defRPr/>
            </a:pPr>
            <a:r>
              <a:rPr lang="tr-TR" sz="1800" dirty="0"/>
              <a:t>Maden tipi : Bakır madeni (121 yıllık)</a:t>
            </a:r>
          </a:p>
          <a:p>
            <a:pPr marL="0" indent="0">
              <a:buNone/>
              <a:defRPr/>
            </a:pPr>
            <a:r>
              <a:rPr lang="tr-TR" sz="1800" dirty="0"/>
              <a:t>Kaza derinliği : 700 m</a:t>
            </a:r>
          </a:p>
          <a:p>
            <a:pPr marL="0" indent="0">
              <a:buNone/>
              <a:defRPr/>
            </a:pPr>
            <a:r>
              <a:rPr lang="tr-TR" sz="1800" dirty="0"/>
              <a:t>Mahsur kalan işçi : 33 kişi -</a:t>
            </a:r>
            <a:r>
              <a:rPr lang="tr-TR" sz="1800" b="1" dirty="0"/>
              <a:t>Los 33</a:t>
            </a:r>
            <a:r>
              <a:rPr lang="tr-TR" sz="1800" dirty="0"/>
              <a:t> (</a:t>
            </a:r>
            <a:r>
              <a:rPr lang="tr-TR" sz="1800" dirty="0" err="1"/>
              <a:t>The</a:t>
            </a:r>
            <a:r>
              <a:rPr lang="tr-TR" sz="1800" dirty="0"/>
              <a:t> 33)-</a:t>
            </a:r>
          </a:p>
          <a:p>
            <a:pPr marL="0" indent="0">
              <a:buNone/>
              <a:defRPr/>
            </a:pPr>
            <a:r>
              <a:rPr lang="tr-TR" sz="1800" dirty="0"/>
              <a:t>Mahsur kalınan gün : 80 gün</a:t>
            </a:r>
          </a:p>
          <a:p>
            <a:pPr marL="0" indent="0">
              <a:buNone/>
              <a:defRPr/>
            </a:pPr>
            <a:endParaRPr lang="tr-TR" sz="1800" dirty="0"/>
          </a:p>
          <a:p>
            <a:pPr marL="0" indent="0">
              <a:buNone/>
              <a:defRPr/>
            </a:pPr>
            <a:endParaRPr lang="tr-TR" sz="1800" dirty="0"/>
          </a:p>
        </p:txBody>
      </p:sp>
      <p:pic>
        <p:nvPicPr>
          <p:cNvPr id="15365"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124077" y="2996803"/>
            <a:ext cx="1895475" cy="283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6" name="Picture 4" descr="Abstract graphic illustration of the underground accident site in the mine with markings, annotations and depths">
            <a:hlinkClick r:id="rId4"/>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235450" y="3105150"/>
            <a:ext cx="4743450" cy="2749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Veri Yer Tutucusu 3"/>
          <p:cNvSpPr>
            <a:spLocks noGrp="1"/>
          </p:cNvSpPr>
          <p:nvPr>
            <p:ph type="dt" sz="quarter" idx="10"/>
          </p:nvPr>
        </p:nvSpPr>
        <p:spPr/>
        <p:txBody>
          <a:bodyPr/>
          <a:lstStyle/>
          <a:p>
            <a:pPr>
              <a:defRPr/>
            </a:pPr>
            <a:fld id="{D2D4F7E4-922C-40D4-B251-B7D865660742}" type="datetime1">
              <a:rPr lang="tr-TR" smtClean="0"/>
              <a:pPr>
                <a:defRPr/>
              </a:pPr>
              <a:t>7.6.2021</a:t>
            </a:fld>
            <a:endParaRPr lang="tr-TR"/>
          </a:p>
        </p:txBody>
      </p:sp>
      <p:sp>
        <p:nvSpPr>
          <p:cNvPr id="6" name="Altbilgi Yer Tutucusu 5"/>
          <p:cNvSpPr>
            <a:spLocks noGrp="1"/>
          </p:cNvSpPr>
          <p:nvPr>
            <p:ph type="ftr" sz="quarter" idx="11"/>
          </p:nvPr>
        </p:nvSpPr>
        <p:spPr/>
        <p:txBody>
          <a:bodyPr/>
          <a:lstStyle/>
          <a:p>
            <a:pPr>
              <a:defRPr/>
            </a:pPr>
            <a:r>
              <a:rPr lang="tr-TR"/>
              <a:t>Doç. Dr. İbrahim OCAK                                             Yeraltı Maden İşletmelerinde Havalandırma</a:t>
            </a:r>
          </a:p>
        </p:txBody>
      </p:sp>
      <p:sp>
        <p:nvSpPr>
          <p:cNvPr id="7" name="Slayt Numarası Yer Tutucusu 6"/>
          <p:cNvSpPr>
            <a:spLocks noGrp="1"/>
          </p:cNvSpPr>
          <p:nvPr>
            <p:ph type="sldNum" sz="quarter" idx="12"/>
          </p:nvPr>
        </p:nvSpPr>
        <p:spPr/>
        <p:txBody>
          <a:bodyPr>
            <a:normAutofit/>
          </a:bodyPr>
          <a:lstStyle/>
          <a:p>
            <a:pPr>
              <a:defRPr/>
            </a:pPr>
            <a:fld id="{4E55A237-2B0D-43A4-80F8-1FBB5A77D8FA}" type="slidenum">
              <a:rPr lang="tr-TR" smtClean="0"/>
              <a:pPr>
                <a:defRPr/>
              </a:pPr>
              <a:t>48</a:t>
            </a:fld>
            <a:endParaRPr lang="tr-TR"/>
          </a:p>
        </p:txBody>
      </p:sp>
    </p:spTree>
    <p:extLst>
      <p:ext uri="{BB962C8B-B14F-4D97-AF65-F5344CB8AC3E}">
        <p14:creationId xmlns:p14="http://schemas.microsoft.com/office/powerpoint/2010/main" val="1063173369"/>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pPr>
              <a:defRPr/>
            </a:pPr>
            <a:endParaRPr lang="tr-TR" dirty="0"/>
          </a:p>
        </p:txBody>
      </p:sp>
      <p:pic>
        <p:nvPicPr>
          <p:cNvPr id="16388" name="Picture 7"/>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062198" y="857250"/>
            <a:ext cx="2081802" cy="3082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9" descr="Color image of the mining leader and the Chilean President leading rescue workers in a rendition of the Chilean anthem.">
            <a:hlinkClick r:id="rId3"/>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3975" y="3964782"/>
            <a:ext cx="3233738" cy="1620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11" descr="Slightly grainy color video capture image of the six rescuers displaying the famous &quot;Mision Cumplida Chile&quot; sign deep within San José Mine near Copiapo, Chile[125]">
            <a:hlinkClick r:id="rId5"/>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407150" y="4363512"/>
            <a:ext cx="2736850" cy="1632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1" name="Picture 6"/>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0" y="1235902"/>
            <a:ext cx="2982912" cy="2196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Slayt Numarası Yer Tutucusu 9"/>
          <p:cNvSpPr>
            <a:spLocks noGrp="1"/>
          </p:cNvSpPr>
          <p:nvPr>
            <p:ph type="sldNum" sz="quarter" idx="12"/>
          </p:nvPr>
        </p:nvSpPr>
        <p:spPr/>
        <p:txBody>
          <a:bodyPr>
            <a:normAutofit/>
          </a:bodyPr>
          <a:lstStyle/>
          <a:p>
            <a:pPr>
              <a:defRPr/>
            </a:pPr>
            <a:fld id="{9E26595C-EF9C-45D9-8A66-800D20772ADB}" type="slidenum">
              <a:rPr lang="tr-TR" smtClean="0"/>
              <a:pPr>
                <a:defRPr/>
              </a:pPr>
              <a:t>49</a:t>
            </a:fld>
            <a:endParaRPr lang="tr-TR"/>
          </a:p>
        </p:txBody>
      </p:sp>
      <p:pic>
        <p:nvPicPr>
          <p:cNvPr id="1026" name="Picture 2"/>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212512" y="869354"/>
            <a:ext cx="3885742" cy="5126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73772384"/>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a:spLocks noGrp="1"/>
          </p:cNvSpPr>
          <p:nvPr>
            <p:ph type="title"/>
          </p:nvPr>
        </p:nvSpPr>
        <p:spPr>
          <a:xfrm>
            <a:off x="395536" y="1196752"/>
            <a:ext cx="8153400" cy="677664"/>
          </a:xfrm>
        </p:spPr>
        <p:txBody>
          <a:bodyPr>
            <a:normAutofit/>
          </a:bodyPr>
          <a:lstStyle/>
          <a:p>
            <a:r>
              <a:rPr lang="tr-TR" sz="2400" dirty="0">
                <a:solidFill>
                  <a:srgbClr val="0070C0"/>
                </a:solidFill>
              </a:rPr>
              <a:t>Madencilik Terimleri</a:t>
            </a:r>
          </a:p>
        </p:txBody>
      </p:sp>
      <p:sp>
        <p:nvSpPr>
          <p:cNvPr id="3" name="Rectangle 2"/>
          <p:cNvSpPr>
            <a:spLocks noGrp="1"/>
          </p:cNvSpPr>
          <p:nvPr>
            <p:ph sz="quarter" idx="4294967295"/>
          </p:nvPr>
        </p:nvSpPr>
        <p:spPr>
          <a:xfrm>
            <a:off x="0" y="2209802"/>
            <a:ext cx="8892480" cy="3667471"/>
          </a:xfrm>
        </p:spPr>
        <p:txBody>
          <a:bodyPr>
            <a:noAutofit/>
          </a:bodyPr>
          <a:lstStyle/>
          <a:p>
            <a:r>
              <a:rPr lang="tr-TR" sz="1600" b="1" i="1" dirty="0"/>
              <a:t>Açık işletme; </a:t>
            </a:r>
            <a:r>
              <a:rPr lang="tr-TR" sz="1600" dirty="0"/>
              <a:t>yerüstündeki maden işletmelerini, </a:t>
            </a:r>
          </a:p>
          <a:p>
            <a:r>
              <a:rPr lang="tr-TR" sz="1600" b="1" i="1" dirty="0"/>
              <a:t>Ateşleme; </a:t>
            </a:r>
            <a:r>
              <a:rPr lang="tr-TR" sz="1600" dirty="0"/>
              <a:t>kazı işlerinde deliklere doldurulmuş olan patlayıcı maddelerin patlatılmasını, </a:t>
            </a:r>
            <a:endParaRPr lang="en-US" sz="1600" dirty="0"/>
          </a:p>
          <a:p>
            <a:r>
              <a:rPr lang="en-US" sz="1600" b="1" i="1" dirty="0" err="1"/>
              <a:t>Yeraltı</a:t>
            </a:r>
            <a:r>
              <a:rPr lang="en-US" sz="1600" b="1" i="1" dirty="0"/>
              <a:t> </a:t>
            </a:r>
            <a:r>
              <a:rPr lang="en-US" sz="1600" b="1" i="1" dirty="0" err="1"/>
              <a:t>İşletmesi</a:t>
            </a:r>
            <a:r>
              <a:rPr lang="en-US" sz="1600" b="1" i="1" dirty="0"/>
              <a:t>, </a:t>
            </a:r>
            <a:r>
              <a:rPr lang="en-US" sz="1600" dirty="0" err="1"/>
              <a:t>yeraltındaki</a:t>
            </a:r>
            <a:r>
              <a:rPr lang="en-US" sz="1600" dirty="0"/>
              <a:t> </a:t>
            </a:r>
            <a:r>
              <a:rPr lang="en-US" sz="1600" dirty="0" err="1"/>
              <a:t>maden</a:t>
            </a:r>
            <a:r>
              <a:rPr lang="en-US" sz="1600" dirty="0"/>
              <a:t> </a:t>
            </a:r>
            <a:r>
              <a:rPr lang="en-US" sz="1600" dirty="0" err="1"/>
              <a:t>işletmelerini</a:t>
            </a:r>
            <a:endParaRPr lang="tr-TR" sz="1600" b="1" i="1" dirty="0"/>
          </a:p>
          <a:p>
            <a:r>
              <a:rPr lang="tr-TR" sz="1600" b="1" i="1" dirty="0"/>
              <a:t>Ayak; </a:t>
            </a:r>
            <a:r>
              <a:rPr lang="tr-TR" sz="1600" dirty="0"/>
              <a:t>maden içerisinde iki galeri arasında cephe halinde üretim yapılan yeri, </a:t>
            </a:r>
          </a:p>
          <a:p>
            <a:r>
              <a:rPr lang="tr-TR" sz="1600" b="1" i="1" dirty="0"/>
              <a:t>Baca; </a:t>
            </a:r>
            <a:r>
              <a:rPr lang="tr-TR" sz="1600" dirty="0"/>
              <a:t>maden içerisinde sürülen galeriyi, </a:t>
            </a:r>
          </a:p>
          <a:p>
            <a:r>
              <a:rPr lang="tr-TR" sz="1600" b="1" i="1" dirty="0" err="1"/>
              <a:t>Başaşağı</a:t>
            </a:r>
            <a:r>
              <a:rPr lang="tr-TR" sz="1600" b="1" i="1" dirty="0"/>
              <a:t> (</a:t>
            </a:r>
            <a:r>
              <a:rPr lang="tr-TR" sz="1600" b="1" i="1" dirty="0" err="1"/>
              <a:t>desandre</a:t>
            </a:r>
            <a:r>
              <a:rPr lang="tr-TR" sz="1600" b="1" i="1" dirty="0"/>
              <a:t>); </a:t>
            </a:r>
            <a:r>
              <a:rPr lang="tr-TR" sz="1600" dirty="0"/>
              <a:t>yeraltında </a:t>
            </a:r>
            <a:r>
              <a:rPr lang="tr-TR" sz="1600" dirty="0" err="1"/>
              <a:t>başaşağı</a:t>
            </a:r>
            <a:r>
              <a:rPr lang="tr-TR" sz="1600" dirty="0"/>
              <a:t> sürülen eğimli yolları, </a:t>
            </a:r>
          </a:p>
          <a:p>
            <a:r>
              <a:rPr lang="tr-TR" sz="1600" b="1" i="1" dirty="0"/>
              <a:t>Baraj; </a:t>
            </a:r>
            <a:r>
              <a:rPr lang="tr-TR" sz="1600" dirty="0"/>
              <a:t>yeraltında yangın, su, zararlı gaz ve diğer tehlikeleri önleyici engelleri,</a:t>
            </a:r>
          </a:p>
          <a:p>
            <a:r>
              <a:rPr lang="tr-TR" sz="1600" b="1" dirty="0" err="1"/>
              <a:t>Bür</a:t>
            </a:r>
            <a:r>
              <a:rPr lang="tr-TR" sz="1600" b="1" dirty="0"/>
              <a:t>: </a:t>
            </a:r>
            <a:r>
              <a:rPr lang="tr-TR" sz="1600" dirty="0"/>
              <a:t>Yerüstüyle bağlantısı olmayan kuyuyu,</a:t>
            </a:r>
          </a:p>
          <a:p>
            <a:r>
              <a:rPr lang="tr-TR" sz="1600" b="1" dirty="0"/>
              <a:t>Cep: </a:t>
            </a:r>
            <a:r>
              <a:rPr lang="tr-TR" sz="1600" dirty="0"/>
              <a:t>Galeri, </a:t>
            </a:r>
            <a:r>
              <a:rPr lang="tr-TR" sz="1600" dirty="0" err="1"/>
              <a:t>varagel</a:t>
            </a:r>
            <a:r>
              <a:rPr lang="tr-TR" sz="1600" dirty="0"/>
              <a:t> ve vinç dip ve başlarıyla ara katlarında ve ızgaralarda görevli çalışanların ve ateşleme görevlilerinin korunmaları amacıyla serbestçe sığınabilecekleri biçimde yapılan yuvaları,</a:t>
            </a:r>
          </a:p>
          <a:p>
            <a:pPr marL="0" indent="0">
              <a:buNone/>
            </a:pPr>
            <a:endParaRPr lang="tr-TR" sz="1600" dirty="0"/>
          </a:p>
        </p:txBody>
      </p:sp>
    </p:spTree>
    <p:extLst>
      <p:ext uri="{BB962C8B-B14F-4D97-AF65-F5344CB8AC3E}">
        <p14:creationId xmlns:p14="http://schemas.microsoft.com/office/powerpoint/2010/main" val="1803783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title"/>
          </p:nvPr>
        </p:nvSpPr>
        <p:spPr>
          <a:xfrm>
            <a:off x="457200" y="1385316"/>
            <a:ext cx="8229600" cy="477510"/>
          </a:xfrm>
        </p:spPr>
        <p:txBody>
          <a:bodyPr>
            <a:normAutofit fontScale="90000"/>
          </a:bodyPr>
          <a:lstStyle/>
          <a:p>
            <a:pPr algn="ctr"/>
            <a:r>
              <a:rPr lang="tr-TR" sz="3000" dirty="0"/>
              <a:t>3.Türkiye’deki en büyük Madencilik kazaları</a:t>
            </a:r>
          </a:p>
        </p:txBody>
      </p:sp>
      <p:pic>
        <p:nvPicPr>
          <p:cNvPr id="5" name="Picture 4" descr="http://www.aksam.com.tr/images/news/43982.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06086" y="2294874"/>
            <a:ext cx="7410330" cy="3705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5257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 name="İçerik Yer Tutucusu 4"/>
          <p:cNvGraphicFramePr>
            <a:graphicFrameLocks noGrp="1"/>
          </p:cNvGraphicFramePr>
          <p:nvPr>
            <p:ph idx="1"/>
          </p:nvPr>
        </p:nvGraphicFramePr>
        <p:xfrm>
          <a:off x="28575" y="2294335"/>
          <a:ext cx="5014914" cy="2708082"/>
        </p:xfrm>
        <a:graphic>
          <a:graphicData uri="http://schemas.openxmlformats.org/drawingml/2006/table">
            <a:tbl>
              <a:tblPr>
                <a:tableStyleId>{5C22544A-7EE6-4342-B048-85BDC9FD1C3A}</a:tableStyleId>
              </a:tblPr>
              <a:tblGrid>
                <a:gridCol w="256970">
                  <a:extLst>
                    <a:ext uri="{9D8B030D-6E8A-4147-A177-3AD203B41FA5}">
                      <a16:colId xmlns:a16="http://schemas.microsoft.com/office/drawing/2014/main" val="20000"/>
                    </a:ext>
                  </a:extLst>
                </a:gridCol>
                <a:gridCol w="1192848">
                  <a:extLst>
                    <a:ext uri="{9D8B030D-6E8A-4147-A177-3AD203B41FA5}">
                      <a16:colId xmlns:a16="http://schemas.microsoft.com/office/drawing/2014/main" val="20001"/>
                    </a:ext>
                  </a:extLst>
                </a:gridCol>
                <a:gridCol w="2725728">
                  <a:extLst>
                    <a:ext uri="{9D8B030D-6E8A-4147-A177-3AD203B41FA5}">
                      <a16:colId xmlns:a16="http://schemas.microsoft.com/office/drawing/2014/main" val="20002"/>
                    </a:ext>
                  </a:extLst>
                </a:gridCol>
                <a:gridCol w="839368">
                  <a:extLst>
                    <a:ext uri="{9D8B030D-6E8A-4147-A177-3AD203B41FA5}">
                      <a16:colId xmlns:a16="http://schemas.microsoft.com/office/drawing/2014/main" val="20003"/>
                    </a:ext>
                  </a:extLst>
                </a:gridCol>
              </a:tblGrid>
              <a:tr h="395836">
                <a:tc>
                  <a:txBody>
                    <a:bodyPr/>
                    <a:lstStyle/>
                    <a:p>
                      <a:pPr algn="l" fontAlgn="b"/>
                      <a:r>
                        <a:rPr lang="tr-TR" sz="1300" u="none" strike="noStrike" dirty="0">
                          <a:effectLst/>
                        </a:rPr>
                        <a:t> </a:t>
                      </a:r>
                      <a:endParaRPr lang="tr-TR" sz="1300" b="0" i="0" u="none" strike="noStrike" dirty="0">
                        <a:effectLst/>
                        <a:latin typeface="Arial Tur"/>
                      </a:endParaRPr>
                    </a:p>
                  </a:txBody>
                  <a:tcPr marL="9525" marR="9525" marT="7145" marB="0" anchor="b"/>
                </a:tc>
                <a:tc>
                  <a:txBody>
                    <a:bodyPr/>
                    <a:lstStyle/>
                    <a:p>
                      <a:pPr algn="l" fontAlgn="b"/>
                      <a:r>
                        <a:rPr lang="tr-TR" sz="1300" u="none" strike="noStrike">
                          <a:effectLst/>
                        </a:rPr>
                        <a:t>Tarih</a:t>
                      </a:r>
                      <a:endParaRPr lang="tr-TR" sz="1300" b="0" i="0" u="none" strike="noStrike">
                        <a:effectLst/>
                        <a:latin typeface="Arial Tur"/>
                      </a:endParaRPr>
                    </a:p>
                  </a:txBody>
                  <a:tcPr marL="9525" marR="9525" marT="7145" marB="0" anchor="b"/>
                </a:tc>
                <a:tc>
                  <a:txBody>
                    <a:bodyPr/>
                    <a:lstStyle/>
                    <a:p>
                      <a:pPr algn="l" fontAlgn="b"/>
                      <a:r>
                        <a:rPr lang="tr-TR" sz="1300" u="none" strike="noStrike" dirty="0">
                          <a:effectLst/>
                        </a:rPr>
                        <a:t>Bölge</a:t>
                      </a:r>
                      <a:endParaRPr lang="tr-TR" sz="1300" b="0" i="0" u="none" strike="noStrike" dirty="0">
                        <a:effectLst/>
                        <a:latin typeface="Arial Tur"/>
                      </a:endParaRPr>
                    </a:p>
                  </a:txBody>
                  <a:tcPr marL="9525" marR="9525" marT="7145" marB="0" anchor="b"/>
                </a:tc>
                <a:tc>
                  <a:txBody>
                    <a:bodyPr/>
                    <a:lstStyle/>
                    <a:p>
                      <a:pPr algn="l" fontAlgn="b"/>
                      <a:r>
                        <a:rPr lang="tr-TR" sz="1300" u="none" strike="noStrike">
                          <a:effectLst/>
                        </a:rPr>
                        <a:t>Ölü sayısı</a:t>
                      </a:r>
                      <a:endParaRPr lang="tr-TR" sz="1300" b="0" i="0" u="none" strike="noStrike">
                        <a:effectLst/>
                        <a:latin typeface="Arial Tur"/>
                      </a:endParaRPr>
                    </a:p>
                  </a:txBody>
                  <a:tcPr marL="9525" marR="9525" marT="7145" marB="0" anchor="b"/>
                </a:tc>
                <a:extLst>
                  <a:ext uri="{0D108BD9-81ED-4DB2-BD59-A6C34878D82A}">
                    <a16:rowId xmlns:a16="http://schemas.microsoft.com/office/drawing/2014/main" val="10000"/>
                  </a:ext>
                </a:extLst>
              </a:tr>
              <a:tr h="201491">
                <a:tc>
                  <a:txBody>
                    <a:bodyPr/>
                    <a:lstStyle/>
                    <a:p>
                      <a:pPr algn="ctr" fontAlgn="b"/>
                      <a:r>
                        <a:rPr lang="tr-TR" sz="1300" u="none" strike="noStrike">
                          <a:effectLst/>
                        </a:rPr>
                        <a:t>1</a:t>
                      </a:r>
                      <a:endParaRPr lang="tr-TR" sz="1300" b="0" i="0" u="none" strike="noStrike">
                        <a:effectLst/>
                        <a:latin typeface="Arial Tur"/>
                      </a:endParaRPr>
                    </a:p>
                  </a:txBody>
                  <a:tcPr marL="9525" marR="9525" marT="7145" marB="0" anchor="b"/>
                </a:tc>
                <a:tc>
                  <a:txBody>
                    <a:bodyPr/>
                    <a:lstStyle/>
                    <a:p>
                      <a:pPr algn="l" fontAlgn="b"/>
                      <a:r>
                        <a:rPr lang="tr-TR" sz="1300" u="none" strike="noStrike" dirty="0">
                          <a:effectLst/>
                        </a:rPr>
                        <a:t>07.03.1983</a:t>
                      </a:r>
                      <a:endParaRPr lang="tr-TR" sz="1300" b="0" i="0" u="none" strike="noStrike" dirty="0">
                        <a:effectLst/>
                        <a:latin typeface="Arial Tur"/>
                      </a:endParaRPr>
                    </a:p>
                  </a:txBody>
                  <a:tcPr marL="9525" marR="9525" marT="7145" marB="0" anchor="b"/>
                </a:tc>
                <a:tc>
                  <a:txBody>
                    <a:bodyPr/>
                    <a:lstStyle/>
                    <a:p>
                      <a:pPr algn="l" fontAlgn="b"/>
                      <a:r>
                        <a:rPr lang="tr-TR" sz="1300" u="none" strike="noStrike">
                          <a:effectLst/>
                        </a:rPr>
                        <a:t>TTK Armutçık, Zonguldak</a:t>
                      </a:r>
                      <a:endParaRPr lang="tr-TR" sz="1300" b="0" i="0" u="none" strike="noStrike">
                        <a:effectLst/>
                        <a:latin typeface="Arial Tur"/>
                      </a:endParaRPr>
                    </a:p>
                  </a:txBody>
                  <a:tcPr marL="9525" marR="9525" marT="7145" marB="0" anchor="b"/>
                </a:tc>
                <a:tc>
                  <a:txBody>
                    <a:bodyPr/>
                    <a:lstStyle/>
                    <a:p>
                      <a:pPr algn="ctr" fontAlgn="b"/>
                      <a:r>
                        <a:rPr lang="tr-TR" sz="1300" u="none" strike="noStrike">
                          <a:effectLst/>
                        </a:rPr>
                        <a:t>103</a:t>
                      </a:r>
                      <a:endParaRPr lang="tr-TR" sz="1300" b="0" i="0" u="none" strike="noStrike">
                        <a:effectLst/>
                        <a:latin typeface="Arial Tur"/>
                      </a:endParaRPr>
                    </a:p>
                  </a:txBody>
                  <a:tcPr marL="9525" marR="9525" marT="7145" marB="0" anchor="b"/>
                </a:tc>
                <a:extLst>
                  <a:ext uri="{0D108BD9-81ED-4DB2-BD59-A6C34878D82A}">
                    <a16:rowId xmlns:a16="http://schemas.microsoft.com/office/drawing/2014/main" val="10001"/>
                  </a:ext>
                </a:extLst>
              </a:tr>
              <a:tr h="201491">
                <a:tc>
                  <a:txBody>
                    <a:bodyPr/>
                    <a:lstStyle/>
                    <a:p>
                      <a:pPr algn="ctr" fontAlgn="b"/>
                      <a:r>
                        <a:rPr lang="tr-TR" sz="1300" u="none" strike="noStrike">
                          <a:effectLst/>
                        </a:rPr>
                        <a:t>2</a:t>
                      </a:r>
                      <a:endParaRPr lang="tr-TR" sz="1300" b="0" i="0" u="none" strike="noStrike">
                        <a:effectLst/>
                        <a:latin typeface="Arial Tur"/>
                      </a:endParaRPr>
                    </a:p>
                  </a:txBody>
                  <a:tcPr marL="9525" marR="9525" marT="7145" marB="0" anchor="b"/>
                </a:tc>
                <a:tc>
                  <a:txBody>
                    <a:bodyPr/>
                    <a:lstStyle/>
                    <a:p>
                      <a:pPr algn="l" fontAlgn="b"/>
                      <a:r>
                        <a:rPr lang="tr-TR" sz="1300" u="none" strike="noStrike" dirty="0">
                          <a:effectLst/>
                        </a:rPr>
                        <a:t>10.04.1983</a:t>
                      </a:r>
                      <a:endParaRPr lang="tr-TR" sz="1300" b="0" i="0" u="none" strike="noStrike" dirty="0">
                        <a:effectLst/>
                        <a:latin typeface="Arial Tur"/>
                      </a:endParaRPr>
                    </a:p>
                  </a:txBody>
                  <a:tcPr marL="9525" marR="9525" marT="7145" marB="0" anchor="b"/>
                </a:tc>
                <a:tc>
                  <a:txBody>
                    <a:bodyPr/>
                    <a:lstStyle/>
                    <a:p>
                      <a:pPr algn="l" fontAlgn="b"/>
                      <a:r>
                        <a:rPr lang="tr-TR" sz="1300" u="none" strike="noStrike" dirty="0">
                          <a:effectLst/>
                        </a:rPr>
                        <a:t>TTK Kozlu, Zonguldak</a:t>
                      </a:r>
                      <a:endParaRPr lang="tr-TR" sz="1300" b="0" i="0" u="none" strike="noStrike" dirty="0">
                        <a:effectLst/>
                        <a:latin typeface="Arial Tur"/>
                      </a:endParaRPr>
                    </a:p>
                  </a:txBody>
                  <a:tcPr marL="9525" marR="9525" marT="7145" marB="0" anchor="b"/>
                </a:tc>
                <a:tc>
                  <a:txBody>
                    <a:bodyPr/>
                    <a:lstStyle/>
                    <a:p>
                      <a:pPr algn="ctr" fontAlgn="b"/>
                      <a:r>
                        <a:rPr lang="tr-TR" sz="1300" u="none" strike="noStrike">
                          <a:effectLst/>
                        </a:rPr>
                        <a:t>10</a:t>
                      </a:r>
                      <a:endParaRPr lang="tr-TR" sz="1300" b="0" i="0" u="none" strike="noStrike">
                        <a:effectLst/>
                        <a:latin typeface="Arial Tur"/>
                      </a:endParaRPr>
                    </a:p>
                  </a:txBody>
                  <a:tcPr marL="9525" marR="9525" marT="7145" marB="0" anchor="b"/>
                </a:tc>
                <a:extLst>
                  <a:ext uri="{0D108BD9-81ED-4DB2-BD59-A6C34878D82A}">
                    <a16:rowId xmlns:a16="http://schemas.microsoft.com/office/drawing/2014/main" val="10002"/>
                  </a:ext>
                </a:extLst>
              </a:tr>
              <a:tr h="201491">
                <a:tc>
                  <a:txBody>
                    <a:bodyPr/>
                    <a:lstStyle/>
                    <a:p>
                      <a:pPr algn="ctr" fontAlgn="b"/>
                      <a:r>
                        <a:rPr lang="tr-TR" sz="1300" u="none" strike="noStrike">
                          <a:effectLst/>
                        </a:rPr>
                        <a:t>3</a:t>
                      </a:r>
                      <a:endParaRPr lang="tr-TR" sz="1300" b="0" i="0" u="none" strike="noStrike">
                        <a:effectLst/>
                        <a:latin typeface="Arial Tur"/>
                      </a:endParaRPr>
                    </a:p>
                  </a:txBody>
                  <a:tcPr marL="9525" marR="9525" marT="7145" marB="0" anchor="b"/>
                </a:tc>
                <a:tc>
                  <a:txBody>
                    <a:bodyPr/>
                    <a:lstStyle/>
                    <a:p>
                      <a:pPr algn="l" fontAlgn="b"/>
                      <a:r>
                        <a:rPr lang="tr-TR" sz="1300" u="none" strike="noStrike" dirty="0">
                          <a:effectLst/>
                        </a:rPr>
                        <a:t>31.01.1990</a:t>
                      </a:r>
                      <a:endParaRPr lang="tr-TR" sz="1300" b="0" i="0" u="none" strike="noStrike" dirty="0">
                        <a:effectLst/>
                        <a:latin typeface="Arial Tur"/>
                      </a:endParaRPr>
                    </a:p>
                  </a:txBody>
                  <a:tcPr marL="9525" marR="9525" marT="7145" marB="0" anchor="b"/>
                </a:tc>
                <a:tc>
                  <a:txBody>
                    <a:bodyPr/>
                    <a:lstStyle/>
                    <a:p>
                      <a:pPr algn="l" fontAlgn="b"/>
                      <a:r>
                        <a:rPr lang="tr-TR" sz="1300" u="none" strike="noStrike">
                          <a:effectLst/>
                        </a:rPr>
                        <a:t>TTK Amasra, Zonguldak</a:t>
                      </a:r>
                      <a:endParaRPr lang="tr-TR" sz="1300" b="0" i="0" u="none" strike="noStrike">
                        <a:effectLst/>
                        <a:latin typeface="Arial Tur"/>
                      </a:endParaRPr>
                    </a:p>
                  </a:txBody>
                  <a:tcPr marL="9525" marR="9525" marT="7145" marB="0" anchor="b"/>
                </a:tc>
                <a:tc>
                  <a:txBody>
                    <a:bodyPr/>
                    <a:lstStyle/>
                    <a:p>
                      <a:pPr algn="ctr" fontAlgn="b"/>
                      <a:r>
                        <a:rPr lang="tr-TR" sz="1300" u="none" strike="noStrike">
                          <a:effectLst/>
                        </a:rPr>
                        <a:t>5</a:t>
                      </a:r>
                      <a:endParaRPr lang="tr-TR" sz="1300" b="0" i="0" u="none" strike="noStrike">
                        <a:effectLst/>
                        <a:latin typeface="Arial Tur"/>
                      </a:endParaRPr>
                    </a:p>
                  </a:txBody>
                  <a:tcPr marL="9525" marR="9525" marT="7145" marB="0" anchor="b"/>
                </a:tc>
                <a:extLst>
                  <a:ext uri="{0D108BD9-81ED-4DB2-BD59-A6C34878D82A}">
                    <a16:rowId xmlns:a16="http://schemas.microsoft.com/office/drawing/2014/main" val="10003"/>
                  </a:ext>
                </a:extLst>
              </a:tr>
              <a:tr h="201491">
                <a:tc>
                  <a:txBody>
                    <a:bodyPr/>
                    <a:lstStyle/>
                    <a:p>
                      <a:pPr algn="ctr" fontAlgn="b"/>
                      <a:r>
                        <a:rPr lang="tr-TR" sz="1300" u="none" strike="noStrike">
                          <a:effectLst/>
                        </a:rPr>
                        <a:t>4</a:t>
                      </a:r>
                      <a:endParaRPr lang="tr-TR" sz="1300" b="0" i="0" u="none" strike="noStrike">
                        <a:effectLst/>
                        <a:latin typeface="Arial Tur"/>
                      </a:endParaRPr>
                    </a:p>
                  </a:txBody>
                  <a:tcPr marL="9525" marR="9525" marT="7145" marB="0" anchor="b"/>
                </a:tc>
                <a:tc>
                  <a:txBody>
                    <a:bodyPr/>
                    <a:lstStyle/>
                    <a:p>
                      <a:pPr algn="l" fontAlgn="b"/>
                      <a:r>
                        <a:rPr lang="tr-TR" sz="1300" u="none" strike="noStrike" dirty="0">
                          <a:effectLst/>
                        </a:rPr>
                        <a:t>03.03.1992</a:t>
                      </a:r>
                      <a:endParaRPr lang="tr-TR" sz="1300" b="0" i="0" u="none" strike="noStrike" dirty="0">
                        <a:effectLst/>
                        <a:latin typeface="Arial Tur"/>
                      </a:endParaRPr>
                    </a:p>
                  </a:txBody>
                  <a:tcPr marL="9525" marR="9525" marT="7145" marB="0" anchor="b"/>
                </a:tc>
                <a:tc>
                  <a:txBody>
                    <a:bodyPr/>
                    <a:lstStyle/>
                    <a:p>
                      <a:pPr algn="l" fontAlgn="b"/>
                      <a:r>
                        <a:rPr lang="tr-TR" sz="1300" u="none" strike="noStrike">
                          <a:effectLst/>
                        </a:rPr>
                        <a:t>TTK Kozlu, Zonguldak</a:t>
                      </a:r>
                      <a:endParaRPr lang="tr-TR" sz="1300" b="0" i="0" u="none" strike="noStrike">
                        <a:effectLst/>
                        <a:latin typeface="Arial Tur"/>
                      </a:endParaRPr>
                    </a:p>
                  </a:txBody>
                  <a:tcPr marL="9525" marR="9525" marT="7145" marB="0" anchor="b"/>
                </a:tc>
                <a:tc>
                  <a:txBody>
                    <a:bodyPr/>
                    <a:lstStyle/>
                    <a:p>
                      <a:pPr algn="ctr" fontAlgn="b"/>
                      <a:r>
                        <a:rPr lang="tr-TR" sz="1300" u="none" strike="noStrike" dirty="0">
                          <a:effectLst/>
                        </a:rPr>
                        <a:t>263</a:t>
                      </a:r>
                      <a:endParaRPr lang="tr-TR" sz="1300" b="0" i="0" u="none" strike="noStrike" dirty="0">
                        <a:effectLst/>
                        <a:latin typeface="Arial Tur"/>
                      </a:endParaRPr>
                    </a:p>
                  </a:txBody>
                  <a:tcPr marL="9525" marR="9525" marT="7145" marB="0" anchor="b"/>
                </a:tc>
                <a:extLst>
                  <a:ext uri="{0D108BD9-81ED-4DB2-BD59-A6C34878D82A}">
                    <a16:rowId xmlns:a16="http://schemas.microsoft.com/office/drawing/2014/main" val="10004"/>
                  </a:ext>
                </a:extLst>
              </a:tr>
              <a:tr h="201491">
                <a:tc>
                  <a:txBody>
                    <a:bodyPr/>
                    <a:lstStyle/>
                    <a:p>
                      <a:pPr algn="ctr" fontAlgn="b"/>
                      <a:r>
                        <a:rPr lang="tr-TR" sz="1300" u="none" strike="noStrike">
                          <a:effectLst/>
                        </a:rPr>
                        <a:t>5</a:t>
                      </a:r>
                      <a:endParaRPr lang="tr-TR" sz="1300" b="0" i="0" u="none" strike="noStrike">
                        <a:effectLst/>
                        <a:latin typeface="Arial Tur"/>
                      </a:endParaRPr>
                    </a:p>
                  </a:txBody>
                  <a:tcPr marL="9525" marR="9525" marT="7145" marB="0" anchor="b"/>
                </a:tc>
                <a:tc>
                  <a:txBody>
                    <a:bodyPr/>
                    <a:lstStyle/>
                    <a:p>
                      <a:pPr algn="l" fontAlgn="b"/>
                      <a:r>
                        <a:rPr lang="tr-TR" sz="1300" u="none" strike="noStrike" dirty="0">
                          <a:effectLst/>
                        </a:rPr>
                        <a:t>26.03.1995</a:t>
                      </a:r>
                      <a:endParaRPr lang="tr-TR" sz="1300" b="0" i="0" u="none" strike="noStrike" dirty="0">
                        <a:effectLst/>
                        <a:latin typeface="Arial Tur"/>
                      </a:endParaRPr>
                    </a:p>
                  </a:txBody>
                  <a:tcPr marL="9525" marR="9525" marT="7145" marB="0" anchor="b"/>
                </a:tc>
                <a:tc>
                  <a:txBody>
                    <a:bodyPr/>
                    <a:lstStyle/>
                    <a:p>
                      <a:pPr algn="l" fontAlgn="b"/>
                      <a:r>
                        <a:rPr lang="tr-TR" sz="1300" u="none" strike="noStrike">
                          <a:effectLst/>
                        </a:rPr>
                        <a:t>Sorgun, Yozgat</a:t>
                      </a:r>
                      <a:endParaRPr lang="tr-TR" sz="1300" b="0" i="0" u="none" strike="noStrike">
                        <a:effectLst/>
                        <a:latin typeface="Arial Tur"/>
                      </a:endParaRPr>
                    </a:p>
                  </a:txBody>
                  <a:tcPr marL="9525" marR="9525" marT="7145" marB="0" anchor="b"/>
                </a:tc>
                <a:tc>
                  <a:txBody>
                    <a:bodyPr/>
                    <a:lstStyle/>
                    <a:p>
                      <a:pPr algn="ctr" fontAlgn="b"/>
                      <a:r>
                        <a:rPr lang="tr-TR" sz="1300" u="none" strike="noStrike">
                          <a:effectLst/>
                        </a:rPr>
                        <a:t>37</a:t>
                      </a:r>
                      <a:endParaRPr lang="tr-TR" sz="1300" b="0" i="0" u="none" strike="noStrike">
                        <a:effectLst/>
                        <a:latin typeface="Arial Tur"/>
                      </a:endParaRPr>
                    </a:p>
                  </a:txBody>
                  <a:tcPr marL="9525" marR="9525" marT="7145" marB="0" anchor="b"/>
                </a:tc>
                <a:extLst>
                  <a:ext uri="{0D108BD9-81ED-4DB2-BD59-A6C34878D82A}">
                    <a16:rowId xmlns:a16="http://schemas.microsoft.com/office/drawing/2014/main" val="10005"/>
                  </a:ext>
                </a:extLst>
              </a:tr>
              <a:tr h="201491">
                <a:tc>
                  <a:txBody>
                    <a:bodyPr/>
                    <a:lstStyle/>
                    <a:p>
                      <a:pPr algn="ctr" fontAlgn="b"/>
                      <a:r>
                        <a:rPr lang="tr-TR" sz="1300" u="none" strike="noStrike">
                          <a:effectLst/>
                        </a:rPr>
                        <a:t>6</a:t>
                      </a:r>
                      <a:endParaRPr lang="tr-TR" sz="1300" b="0" i="0" u="none" strike="noStrike">
                        <a:effectLst/>
                        <a:latin typeface="Arial Tur"/>
                      </a:endParaRPr>
                    </a:p>
                  </a:txBody>
                  <a:tcPr marL="9525" marR="9525" marT="7145" marB="0" anchor="b"/>
                </a:tc>
                <a:tc>
                  <a:txBody>
                    <a:bodyPr/>
                    <a:lstStyle/>
                    <a:p>
                      <a:pPr algn="l" fontAlgn="b"/>
                      <a:r>
                        <a:rPr lang="tr-TR" sz="1300" u="none" strike="noStrike" dirty="0">
                          <a:effectLst/>
                        </a:rPr>
                        <a:t>21.11.2003</a:t>
                      </a:r>
                      <a:endParaRPr lang="tr-TR" sz="1300" b="0" i="0" u="none" strike="noStrike" dirty="0">
                        <a:effectLst/>
                        <a:latin typeface="Arial Tur"/>
                      </a:endParaRPr>
                    </a:p>
                  </a:txBody>
                  <a:tcPr marL="9525" marR="9525" marT="7145" marB="0" anchor="b"/>
                </a:tc>
                <a:tc>
                  <a:txBody>
                    <a:bodyPr/>
                    <a:lstStyle/>
                    <a:p>
                      <a:pPr algn="l" fontAlgn="b"/>
                      <a:r>
                        <a:rPr lang="tr-TR" sz="1300" u="none" strike="noStrike">
                          <a:effectLst/>
                        </a:rPr>
                        <a:t>Ermenek, Karaman</a:t>
                      </a:r>
                      <a:endParaRPr lang="tr-TR" sz="1300" b="0" i="0" u="none" strike="noStrike">
                        <a:effectLst/>
                        <a:latin typeface="Arial Tur"/>
                      </a:endParaRPr>
                    </a:p>
                  </a:txBody>
                  <a:tcPr marL="9525" marR="9525" marT="7145" marB="0" anchor="b"/>
                </a:tc>
                <a:tc>
                  <a:txBody>
                    <a:bodyPr/>
                    <a:lstStyle/>
                    <a:p>
                      <a:pPr algn="ctr" fontAlgn="b"/>
                      <a:r>
                        <a:rPr lang="tr-TR" sz="1300" u="none" strike="noStrike">
                          <a:effectLst/>
                        </a:rPr>
                        <a:t>10</a:t>
                      </a:r>
                      <a:endParaRPr lang="tr-TR" sz="1300" b="0" i="0" u="none" strike="noStrike">
                        <a:effectLst/>
                        <a:latin typeface="Arial Tur"/>
                      </a:endParaRPr>
                    </a:p>
                  </a:txBody>
                  <a:tcPr marL="9525" marR="9525" marT="7145" marB="0" anchor="b"/>
                </a:tc>
                <a:extLst>
                  <a:ext uri="{0D108BD9-81ED-4DB2-BD59-A6C34878D82A}">
                    <a16:rowId xmlns:a16="http://schemas.microsoft.com/office/drawing/2014/main" val="10006"/>
                  </a:ext>
                </a:extLst>
              </a:tr>
              <a:tr h="201491">
                <a:tc>
                  <a:txBody>
                    <a:bodyPr/>
                    <a:lstStyle/>
                    <a:p>
                      <a:pPr algn="ctr" fontAlgn="b"/>
                      <a:r>
                        <a:rPr lang="tr-TR" sz="1300" u="none" strike="noStrike">
                          <a:effectLst/>
                        </a:rPr>
                        <a:t>7</a:t>
                      </a:r>
                      <a:endParaRPr lang="tr-TR" sz="1300" b="0" i="0" u="none" strike="noStrike">
                        <a:effectLst/>
                        <a:latin typeface="Arial Tur"/>
                      </a:endParaRPr>
                    </a:p>
                  </a:txBody>
                  <a:tcPr marL="9525" marR="9525" marT="7145" marB="0" anchor="b"/>
                </a:tc>
                <a:tc>
                  <a:txBody>
                    <a:bodyPr/>
                    <a:lstStyle/>
                    <a:p>
                      <a:pPr algn="l" fontAlgn="b"/>
                      <a:r>
                        <a:rPr lang="tr-TR" sz="1300" u="none" strike="noStrike" dirty="0">
                          <a:effectLst/>
                        </a:rPr>
                        <a:t>21.04.2005</a:t>
                      </a:r>
                      <a:endParaRPr lang="tr-TR" sz="1300" b="0" i="0" u="none" strike="noStrike" dirty="0">
                        <a:effectLst/>
                        <a:latin typeface="Arial Tur"/>
                      </a:endParaRPr>
                    </a:p>
                  </a:txBody>
                  <a:tcPr marL="9525" marR="9525" marT="7145" marB="0" anchor="b"/>
                </a:tc>
                <a:tc>
                  <a:txBody>
                    <a:bodyPr/>
                    <a:lstStyle/>
                    <a:p>
                      <a:pPr algn="l" fontAlgn="b"/>
                      <a:r>
                        <a:rPr lang="tr-TR" sz="1300" u="none" strike="noStrike">
                          <a:effectLst/>
                        </a:rPr>
                        <a:t>Gediz, Kütahya</a:t>
                      </a:r>
                      <a:endParaRPr lang="tr-TR" sz="1300" b="0" i="0" u="none" strike="noStrike">
                        <a:effectLst/>
                        <a:latin typeface="Arial Tur"/>
                      </a:endParaRPr>
                    </a:p>
                  </a:txBody>
                  <a:tcPr marL="9525" marR="9525" marT="7145" marB="0" anchor="b"/>
                </a:tc>
                <a:tc>
                  <a:txBody>
                    <a:bodyPr/>
                    <a:lstStyle/>
                    <a:p>
                      <a:pPr algn="ctr" fontAlgn="b"/>
                      <a:r>
                        <a:rPr lang="tr-TR" sz="1300" u="none" strike="noStrike">
                          <a:effectLst/>
                        </a:rPr>
                        <a:t>18</a:t>
                      </a:r>
                      <a:endParaRPr lang="tr-TR" sz="1300" b="0" i="0" u="none" strike="noStrike">
                        <a:effectLst/>
                        <a:latin typeface="Arial Tur"/>
                      </a:endParaRPr>
                    </a:p>
                  </a:txBody>
                  <a:tcPr marL="9525" marR="9525" marT="7145" marB="0" anchor="b"/>
                </a:tc>
                <a:extLst>
                  <a:ext uri="{0D108BD9-81ED-4DB2-BD59-A6C34878D82A}">
                    <a16:rowId xmlns:a16="http://schemas.microsoft.com/office/drawing/2014/main" val="10007"/>
                  </a:ext>
                </a:extLst>
              </a:tr>
              <a:tr h="201491">
                <a:tc>
                  <a:txBody>
                    <a:bodyPr/>
                    <a:lstStyle/>
                    <a:p>
                      <a:pPr algn="ctr" fontAlgn="b"/>
                      <a:r>
                        <a:rPr lang="tr-TR" sz="1300" u="none" strike="noStrike">
                          <a:effectLst/>
                        </a:rPr>
                        <a:t>8</a:t>
                      </a:r>
                      <a:endParaRPr lang="tr-TR" sz="1300" b="0" i="0" u="none" strike="noStrike">
                        <a:effectLst/>
                        <a:latin typeface="Arial Tur"/>
                      </a:endParaRPr>
                    </a:p>
                  </a:txBody>
                  <a:tcPr marL="9525" marR="9525" marT="7145" marB="0" anchor="b"/>
                </a:tc>
                <a:tc>
                  <a:txBody>
                    <a:bodyPr/>
                    <a:lstStyle/>
                    <a:p>
                      <a:pPr algn="l" fontAlgn="b"/>
                      <a:r>
                        <a:rPr lang="tr-TR" sz="1300" u="none" strike="noStrike" dirty="0">
                          <a:effectLst/>
                        </a:rPr>
                        <a:t>02.06.2006</a:t>
                      </a:r>
                      <a:endParaRPr lang="tr-TR" sz="1300" b="0" i="0" u="none" strike="noStrike" dirty="0">
                        <a:effectLst/>
                        <a:latin typeface="Arial Tur"/>
                      </a:endParaRPr>
                    </a:p>
                  </a:txBody>
                  <a:tcPr marL="9525" marR="9525" marT="7145" marB="0" anchor="b"/>
                </a:tc>
                <a:tc>
                  <a:txBody>
                    <a:bodyPr/>
                    <a:lstStyle/>
                    <a:p>
                      <a:pPr algn="l" fontAlgn="b"/>
                      <a:r>
                        <a:rPr lang="tr-TR" sz="1300" u="none" strike="noStrike">
                          <a:effectLst/>
                        </a:rPr>
                        <a:t>Dursunbey, Balıkesir</a:t>
                      </a:r>
                      <a:endParaRPr lang="tr-TR" sz="1300" b="0" i="0" u="none" strike="noStrike">
                        <a:effectLst/>
                        <a:latin typeface="Arial Tur"/>
                      </a:endParaRPr>
                    </a:p>
                  </a:txBody>
                  <a:tcPr marL="9525" marR="9525" marT="7145" marB="0" anchor="b"/>
                </a:tc>
                <a:tc>
                  <a:txBody>
                    <a:bodyPr/>
                    <a:lstStyle/>
                    <a:p>
                      <a:pPr algn="ctr" fontAlgn="b"/>
                      <a:r>
                        <a:rPr lang="tr-TR" sz="1300" u="none" strike="noStrike" dirty="0">
                          <a:effectLst/>
                        </a:rPr>
                        <a:t>17</a:t>
                      </a:r>
                      <a:endParaRPr lang="tr-TR" sz="1300" b="0" i="0" u="none" strike="noStrike" dirty="0">
                        <a:effectLst/>
                        <a:latin typeface="Arial Tur"/>
                      </a:endParaRPr>
                    </a:p>
                  </a:txBody>
                  <a:tcPr marL="9525" marR="9525" marT="7145" marB="0" anchor="b"/>
                </a:tc>
                <a:extLst>
                  <a:ext uri="{0D108BD9-81ED-4DB2-BD59-A6C34878D82A}">
                    <a16:rowId xmlns:a16="http://schemas.microsoft.com/office/drawing/2014/main" val="10008"/>
                  </a:ext>
                </a:extLst>
              </a:tr>
              <a:tr h="201491">
                <a:tc>
                  <a:txBody>
                    <a:bodyPr/>
                    <a:lstStyle/>
                    <a:p>
                      <a:pPr algn="ctr" fontAlgn="b"/>
                      <a:r>
                        <a:rPr lang="tr-TR" sz="1300" u="none" strike="noStrike">
                          <a:effectLst/>
                        </a:rPr>
                        <a:t>9</a:t>
                      </a:r>
                      <a:endParaRPr lang="tr-TR" sz="1300" b="0" i="0" u="none" strike="noStrike">
                        <a:effectLst/>
                        <a:latin typeface="Arial Tur"/>
                      </a:endParaRPr>
                    </a:p>
                  </a:txBody>
                  <a:tcPr marL="9525" marR="9525" marT="7145" marB="0" anchor="b"/>
                </a:tc>
                <a:tc>
                  <a:txBody>
                    <a:bodyPr/>
                    <a:lstStyle/>
                    <a:p>
                      <a:pPr algn="l" fontAlgn="b"/>
                      <a:r>
                        <a:rPr lang="tr-TR" sz="1300" u="none" strike="noStrike" dirty="0">
                          <a:effectLst/>
                        </a:rPr>
                        <a:t>10.12.2009</a:t>
                      </a:r>
                      <a:endParaRPr lang="tr-TR" sz="1300" b="0" i="0" u="none" strike="noStrike" dirty="0">
                        <a:effectLst/>
                        <a:latin typeface="Arial Tur"/>
                      </a:endParaRPr>
                    </a:p>
                  </a:txBody>
                  <a:tcPr marL="9525" marR="9525" marT="7145" marB="0" anchor="b"/>
                </a:tc>
                <a:tc>
                  <a:txBody>
                    <a:bodyPr/>
                    <a:lstStyle/>
                    <a:p>
                      <a:pPr algn="l" fontAlgn="b"/>
                      <a:r>
                        <a:rPr lang="tr-TR" sz="1300" u="none" strike="noStrike">
                          <a:effectLst/>
                        </a:rPr>
                        <a:t>Mustafakemalpasa, Bursa</a:t>
                      </a:r>
                      <a:endParaRPr lang="tr-TR" sz="1300" b="0" i="0" u="none" strike="noStrike">
                        <a:effectLst/>
                        <a:latin typeface="Arial Tur"/>
                      </a:endParaRPr>
                    </a:p>
                  </a:txBody>
                  <a:tcPr marL="9525" marR="9525" marT="7145" marB="0" anchor="b"/>
                </a:tc>
                <a:tc>
                  <a:txBody>
                    <a:bodyPr/>
                    <a:lstStyle/>
                    <a:p>
                      <a:pPr algn="ctr" fontAlgn="b"/>
                      <a:r>
                        <a:rPr lang="tr-TR" sz="1300" u="none" strike="noStrike">
                          <a:effectLst/>
                        </a:rPr>
                        <a:t>19</a:t>
                      </a:r>
                      <a:endParaRPr lang="tr-TR" sz="1300" b="0" i="0" u="none" strike="noStrike">
                        <a:effectLst/>
                        <a:latin typeface="Arial Tur"/>
                      </a:endParaRPr>
                    </a:p>
                  </a:txBody>
                  <a:tcPr marL="9525" marR="9525" marT="7145" marB="0" anchor="b"/>
                </a:tc>
                <a:extLst>
                  <a:ext uri="{0D108BD9-81ED-4DB2-BD59-A6C34878D82A}">
                    <a16:rowId xmlns:a16="http://schemas.microsoft.com/office/drawing/2014/main" val="10009"/>
                  </a:ext>
                </a:extLst>
              </a:tr>
              <a:tr h="259596">
                <a:tc>
                  <a:txBody>
                    <a:bodyPr/>
                    <a:lstStyle/>
                    <a:p>
                      <a:pPr algn="ctr" fontAlgn="b"/>
                      <a:r>
                        <a:rPr lang="tr-TR" sz="1300" u="none" strike="noStrike">
                          <a:effectLst/>
                        </a:rPr>
                        <a:t>10</a:t>
                      </a:r>
                      <a:endParaRPr lang="tr-TR" sz="1300" b="0" i="0" u="none" strike="noStrike">
                        <a:effectLst/>
                        <a:latin typeface="Arial Tur"/>
                      </a:endParaRPr>
                    </a:p>
                  </a:txBody>
                  <a:tcPr marL="9525" marR="9525" marT="7145" marB="0" anchor="b"/>
                </a:tc>
                <a:tc>
                  <a:txBody>
                    <a:bodyPr/>
                    <a:lstStyle/>
                    <a:p>
                      <a:pPr algn="l" fontAlgn="b"/>
                      <a:r>
                        <a:rPr lang="tr-TR" sz="1300" u="none" strike="noStrike" dirty="0">
                          <a:effectLst/>
                        </a:rPr>
                        <a:t>23.02.2010</a:t>
                      </a:r>
                      <a:endParaRPr lang="tr-TR" sz="1300" b="0" i="0" u="none" strike="noStrike" dirty="0">
                        <a:effectLst/>
                        <a:latin typeface="Arial Tur"/>
                      </a:endParaRPr>
                    </a:p>
                  </a:txBody>
                  <a:tcPr marL="9525" marR="9525" marT="7145" marB="0" anchor="b"/>
                </a:tc>
                <a:tc>
                  <a:txBody>
                    <a:bodyPr/>
                    <a:lstStyle/>
                    <a:p>
                      <a:pPr algn="l" fontAlgn="b"/>
                      <a:r>
                        <a:rPr lang="tr-TR" sz="1300" u="none" strike="noStrike" dirty="0">
                          <a:effectLst/>
                        </a:rPr>
                        <a:t>Dursunbey, Balıkesir</a:t>
                      </a:r>
                      <a:endParaRPr lang="tr-TR" sz="1300" b="0" i="0" u="none" strike="noStrike" dirty="0">
                        <a:effectLst/>
                        <a:latin typeface="Arial Tur"/>
                      </a:endParaRPr>
                    </a:p>
                  </a:txBody>
                  <a:tcPr marL="9525" marR="9525" marT="7145" marB="0" anchor="b"/>
                </a:tc>
                <a:tc>
                  <a:txBody>
                    <a:bodyPr/>
                    <a:lstStyle/>
                    <a:p>
                      <a:pPr algn="ctr" fontAlgn="b"/>
                      <a:r>
                        <a:rPr lang="tr-TR" sz="1300" u="none" strike="noStrike">
                          <a:effectLst/>
                        </a:rPr>
                        <a:t>17</a:t>
                      </a:r>
                      <a:endParaRPr lang="tr-TR" sz="1300" b="0" i="0" u="none" strike="noStrike">
                        <a:effectLst/>
                        <a:latin typeface="Arial Tur"/>
                      </a:endParaRPr>
                    </a:p>
                  </a:txBody>
                  <a:tcPr marL="9525" marR="9525" marT="7145" marB="0" anchor="b"/>
                </a:tc>
                <a:extLst>
                  <a:ext uri="{0D108BD9-81ED-4DB2-BD59-A6C34878D82A}">
                    <a16:rowId xmlns:a16="http://schemas.microsoft.com/office/drawing/2014/main" val="10010"/>
                  </a:ext>
                </a:extLst>
              </a:tr>
              <a:tr h="201491">
                <a:tc>
                  <a:txBody>
                    <a:bodyPr/>
                    <a:lstStyle/>
                    <a:p>
                      <a:pPr algn="ctr" fontAlgn="b"/>
                      <a:r>
                        <a:rPr lang="tr-TR" sz="1300" u="none" strike="noStrike">
                          <a:effectLst/>
                        </a:rPr>
                        <a:t>11</a:t>
                      </a:r>
                      <a:endParaRPr lang="tr-TR" sz="1300" b="0" i="0" u="none" strike="noStrike">
                        <a:effectLst/>
                        <a:latin typeface="Arial Tur"/>
                      </a:endParaRPr>
                    </a:p>
                  </a:txBody>
                  <a:tcPr marL="9525" marR="9525" marT="7145" marB="0" anchor="b"/>
                </a:tc>
                <a:tc>
                  <a:txBody>
                    <a:bodyPr/>
                    <a:lstStyle/>
                    <a:p>
                      <a:pPr algn="l" fontAlgn="b"/>
                      <a:r>
                        <a:rPr lang="tr-TR" sz="1300" u="none" strike="noStrike" dirty="0">
                          <a:effectLst/>
                        </a:rPr>
                        <a:t>17.05.2010</a:t>
                      </a:r>
                      <a:endParaRPr lang="tr-TR" sz="1300" b="0" i="0" u="none" strike="noStrike" dirty="0">
                        <a:effectLst/>
                        <a:latin typeface="Arial Tur"/>
                      </a:endParaRPr>
                    </a:p>
                  </a:txBody>
                  <a:tcPr marL="9525" marR="9525" marT="7145" marB="0" anchor="b"/>
                </a:tc>
                <a:tc>
                  <a:txBody>
                    <a:bodyPr/>
                    <a:lstStyle/>
                    <a:p>
                      <a:pPr algn="l" fontAlgn="b"/>
                      <a:r>
                        <a:rPr lang="tr-TR" sz="1300" u="none" strike="noStrike" dirty="0">
                          <a:effectLst/>
                        </a:rPr>
                        <a:t>TTK </a:t>
                      </a:r>
                      <a:r>
                        <a:rPr lang="tr-TR" sz="1300" u="none" strike="noStrike" dirty="0" err="1">
                          <a:effectLst/>
                        </a:rPr>
                        <a:t>Karadon</a:t>
                      </a:r>
                      <a:r>
                        <a:rPr lang="tr-TR" sz="1300" u="none" strike="noStrike" dirty="0">
                          <a:effectLst/>
                        </a:rPr>
                        <a:t>, Zonguldak</a:t>
                      </a:r>
                      <a:endParaRPr lang="tr-TR" sz="1300" b="0" i="0" u="none" strike="noStrike" dirty="0">
                        <a:effectLst/>
                        <a:latin typeface="Arial Tur"/>
                      </a:endParaRPr>
                    </a:p>
                  </a:txBody>
                  <a:tcPr marL="9525" marR="9525" marT="7145" marB="0" anchor="b"/>
                </a:tc>
                <a:tc>
                  <a:txBody>
                    <a:bodyPr/>
                    <a:lstStyle/>
                    <a:p>
                      <a:pPr algn="ctr" fontAlgn="b"/>
                      <a:r>
                        <a:rPr lang="tr-TR" sz="1300" u="none" strike="noStrike" dirty="0">
                          <a:effectLst/>
                        </a:rPr>
                        <a:t>30</a:t>
                      </a:r>
                      <a:endParaRPr lang="tr-TR" sz="1300" b="0" i="0" u="none" strike="noStrike" dirty="0">
                        <a:effectLst/>
                        <a:latin typeface="Arial Tur"/>
                      </a:endParaRPr>
                    </a:p>
                  </a:txBody>
                  <a:tcPr marL="9525" marR="9525" marT="7145" marB="0" anchor="b"/>
                </a:tc>
                <a:extLst>
                  <a:ext uri="{0D108BD9-81ED-4DB2-BD59-A6C34878D82A}">
                    <a16:rowId xmlns:a16="http://schemas.microsoft.com/office/drawing/2014/main" val="10011"/>
                  </a:ext>
                </a:extLst>
              </a:tr>
            </a:tbl>
          </a:graphicData>
        </a:graphic>
      </p:graphicFrame>
      <p:sp>
        <p:nvSpPr>
          <p:cNvPr id="14405" name="İçerik Yer Tutucusu 2"/>
          <p:cNvSpPr txBox="1">
            <a:spLocks/>
          </p:cNvSpPr>
          <p:nvPr/>
        </p:nvSpPr>
        <p:spPr bwMode="auto">
          <a:xfrm>
            <a:off x="-34925" y="1354456"/>
            <a:ext cx="8229600"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defRPr>
            </a:lvl1pPr>
            <a:lvl2pPr marL="742950" indent="-285750" eaLnBrk="0" hangingPunct="0">
              <a:defRPr>
                <a:solidFill>
                  <a:schemeClr val="tx1"/>
                </a:solidFill>
                <a:latin typeface="Tahoma" pitchFamily="34" charset="0"/>
              </a:defRPr>
            </a:lvl2pPr>
            <a:lvl3pPr marL="1143000" indent="-228600" eaLnBrk="0" hangingPunct="0">
              <a:defRPr>
                <a:solidFill>
                  <a:schemeClr val="tx1"/>
                </a:solidFill>
                <a:latin typeface="Tahoma" pitchFamily="34" charset="0"/>
              </a:defRPr>
            </a:lvl3pPr>
            <a:lvl4pPr marL="1600200" indent="-228600" eaLnBrk="0" hangingPunct="0">
              <a:defRPr>
                <a:solidFill>
                  <a:schemeClr val="tx1"/>
                </a:solidFill>
                <a:latin typeface="Tahoma" pitchFamily="34" charset="0"/>
              </a:defRPr>
            </a:lvl4pPr>
            <a:lvl5pPr marL="2057400" indent="-228600" eaLnBrk="0" hangingPunct="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1" hangingPunct="1">
              <a:spcBef>
                <a:spcPct val="20000"/>
              </a:spcBef>
              <a:buClr>
                <a:srgbClr val="ACB3C1"/>
              </a:buClr>
              <a:buSzPct val="95000"/>
              <a:buFont typeface="Wingdings 2" pitchFamily="18" charset="2"/>
              <a:buNone/>
            </a:pPr>
            <a:r>
              <a:rPr lang="tr-TR" dirty="0"/>
              <a:t>Ülkemizdeki büyük metan patlamaları</a:t>
            </a:r>
          </a:p>
        </p:txBody>
      </p:sp>
      <p:sp>
        <p:nvSpPr>
          <p:cNvPr id="6" name="Slayt Numarası Yer Tutucusu 5"/>
          <p:cNvSpPr>
            <a:spLocks noGrp="1"/>
          </p:cNvSpPr>
          <p:nvPr>
            <p:ph type="sldNum" sz="quarter" idx="12"/>
          </p:nvPr>
        </p:nvSpPr>
        <p:spPr/>
        <p:txBody>
          <a:bodyPr>
            <a:normAutofit/>
          </a:bodyPr>
          <a:lstStyle/>
          <a:p>
            <a:pPr>
              <a:defRPr/>
            </a:pPr>
            <a:fld id="{A07CE292-0AE3-4B9C-BCDF-27049EA8D475}" type="slidenum">
              <a:rPr lang="tr-TR" smtClean="0"/>
              <a:pPr>
                <a:defRPr/>
              </a:pPr>
              <a:t>51</a:t>
            </a:fld>
            <a:endParaRPr lang="tr-TR"/>
          </a:p>
        </p:txBody>
      </p:sp>
      <p:pic>
        <p:nvPicPr>
          <p:cNvPr id="14409" name="Picture 4" descr="http://www.aksam.com.tr/images/news/43982.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10150" y="1214439"/>
            <a:ext cx="4140200" cy="2070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10" name="Picture 7"/>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03800" y="3362326"/>
            <a:ext cx="4140200" cy="2282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3397472"/>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normAutofit fontScale="62500" lnSpcReduction="20000"/>
          </a:bodyPr>
          <a:lstStyle/>
          <a:p>
            <a:pPr marL="0" indent="0">
              <a:buNone/>
            </a:pPr>
            <a:r>
              <a:rPr lang="tr-TR" dirty="0"/>
              <a:t>1992 Kozlu kömür madeni faciası 3 Mart 1992 tarihinde Zonguldak'ın Kozlu ilçesindeki taş kömürü maden ocağında saat 19.45 - 20.00 arasındaki zincirleme grizu patlamaları nedeniyle meydana gelen bir madencilik kazasıdır. Taşkömürü madenciliği tarihinin en büyük felaketlerinden biri, ayrıca </a:t>
            </a:r>
            <a:r>
              <a:rPr lang="tr-TR" dirty="0" err="1"/>
              <a:t>Zonguldak'da</a:t>
            </a:r>
            <a:r>
              <a:rPr lang="tr-TR" dirty="0"/>
              <a:t> kömür madenciliğinin 150 yıllık tarihinin en büyük felaketidir. Olay sonucunda 263 madenci yaşamını yitirmiştir.</a:t>
            </a:r>
          </a:p>
          <a:p>
            <a:pPr marL="0" indent="0">
              <a:buNone/>
            </a:pPr>
            <a:endParaRPr lang="tr-TR" dirty="0"/>
          </a:p>
          <a:p>
            <a:pPr marL="0" indent="0">
              <a:buNone/>
            </a:pPr>
            <a:r>
              <a:rPr lang="tr-TR" dirty="0"/>
              <a:t>Patlama ile yeraltında çıkan yangınların denetim altına alınamaması ve ocağın bütün katlarındaki göçükler ve ulaşım yolları tahribatı nedeniyle ocak yüzey açıklıklarından kapatılmış, bu nedenle kazadan kurtulanların ifadelerini temel alan soruşturmada kazanın oluşma nedenleri tam olarak açıklığa kavuşturulamamıştır. Ocak 26 Mart 1992 günü tekrar açılmış ise de, yangının kızışması üzerine bir kere daha kapatılmıştır.</a:t>
            </a:r>
          </a:p>
          <a:p>
            <a:pPr marL="0" indent="0">
              <a:buNone/>
            </a:pPr>
            <a:endParaRPr lang="tr-TR" dirty="0"/>
          </a:p>
          <a:p>
            <a:pPr marL="0" indent="0">
              <a:buNone/>
            </a:pPr>
            <a:r>
              <a:rPr lang="tr-TR" dirty="0"/>
              <a:t>Olay özellikle Zonguldak ve Türk madencilik sektörü çalışanları açısından belleklerde canlılığını sürdürmekte, 7 Mart 1983'de 103 işçinin yaşamını yitirdiği </a:t>
            </a:r>
            <a:r>
              <a:rPr lang="tr-TR" dirty="0" err="1"/>
              <a:t>Armutçuk</a:t>
            </a:r>
            <a:r>
              <a:rPr lang="tr-TR" dirty="0"/>
              <a:t> kömür madeni faciası gibi, her yıldönümünde törenlerle anılmaktadır. </a:t>
            </a:r>
          </a:p>
          <a:p>
            <a:pPr marL="0" indent="0">
              <a:buNone/>
            </a:pPr>
            <a:endParaRPr lang="tr-TR" dirty="0"/>
          </a:p>
        </p:txBody>
      </p:sp>
    </p:spTree>
    <p:extLst>
      <p:ext uri="{BB962C8B-B14F-4D97-AF65-F5344CB8AC3E}">
        <p14:creationId xmlns:p14="http://schemas.microsoft.com/office/powerpoint/2010/main" val="25775250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288" y="1484710"/>
            <a:ext cx="8229600" cy="472678"/>
          </a:xfrm>
        </p:spPr>
        <p:txBody>
          <a:bodyPr>
            <a:normAutofit/>
          </a:bodyPr>
          <a:lstStyle/>
          <a:p>
            <a:pPr marL="0" indent="0">
              <a:buNone/>
              <a:defRPr/>
            </a:pPr>
            <a:r>
              <a:rPr lang="tr-TR" sz="2000" dirty="0"/>
              <a:t>Dünyada </a:t>
            </a:r>
            <a:r>
              <a:rPr lang="tr-TR" sz="2000" dirty="0" err="1"/>
              <a:t>tünelcilikteki</a:t>
            </a:r>
            <a:r>
              <a:rPr lang="tr-TR" sz="2000" dirty="0"/>
              <a:t> metan patlamaları</a:t>
            </a:r>
          </a:p>
        </p:txBody>
      </p:sp>
      <p:graphicFrame>
        <p:nvGraphicFramePr>
          <p:cNvPr id="5" name="Tablo 4"/>
          <p:cNvGraphicFramePr>
            <a:graphicFrameLocks noGrp="1"/>
          </p:cNvGraphicFramePr>
          <p:nvPr/>
        </p:nvGraphicFramePr>
        <p:xfrm>
          <a:off x="107950" y="2268064"/>
          <a:ext cx="8928100" cy="3537200"/>
        </p:xfrm>
        <a:graphic>
          <a:graphicData uri="http://schemas.openxmlformats.org/drawingml/2006/table">
            <a:tbl>
              <a:tblPr>
                <a:tableStyleId>{5C22544A-7EE6-4342-B048-85BDC9FD1C3A}</a:tableStyleId>
              </a:tblPr>
              <a:tblGrid>
                <a:gridCol w="183730">
                  <a:extLst>
                    <a:ext uri="{9D8B030D-6E8A-4147-A177-3AD203B41FA5}">
                      <a16:colId xmlns:a16="http://schemas.microsoft.com/office/drawing/2014/main" val="20000"/>
                    </a:ext>
                  </a:extLst>
                </a:gridCol>
                <a:gridCol w="2239201">
                  <a:extLst>
                    <a:ext uri="{9D8B030D-6E8A-4147-A177-3AD203B41FA5}">
                      <a16:colId xmlns:a16="http://schemas.microsoft.com/office/drawing/2014/main" val="20001"/>
                    </a:ext>
                  </a:extLst>
                </a:gridCol>
                <a:gridCol w="745105">
                  <a:extLst>
                    <a:ext uri="{9D8B030D-6E8A-4147-A177-3AD203B41FA5}">
                      <a16:colId xmlns:a16="http://schemas.microsoft.com/office/drawing/2014/main" val="20002"/>
                    </a:ext>
                  </a:extLst>
                </a:gridCol>
                <a:gridCol w="348659">
                  <a:extLst>
                    <a:ext uri="{9D8B030D-6E8A-4147-A177-3AD203B41FA5}">
                      <a16:colId xmlns:a16="http://schemas.microsoft.com/office/drawing/2014/main" val="20003"/>
                    </a:ext>
                  </a:extLst>
                </a:gridCol>
                <a:gridCol w="1451361">
                  <a:extLst>
                    <a:ext uri="{9D8B030D-6E8A-4147-A177-3AD203B41FA5}">
                      <a16:colId xmlns:a16="http://schemas.microsoft.com/office/drawing/2014/main" val="20004"/>
                    </a:ext>
                  </a:extLst>
                </a:gridCol>
                <a:gridCol w="1008011">
                  <a:extLst>
                    <a:ext uri="{9D8B030D-6E8A-4147-A177-3AD203B41FA5}">
                      <a16:colId xmlns:a16="http://schemas.microsoft.com/office/drawing/2014/main" val="20005"/>
                    </a:ext>
                  </a:extLst>
                </a:gridCol>
                <a:gridCol w="576006">
                  <a:extLst>
                    <a:ext uri="{9D8B030D-6E8A-4147-A177-3AD203B41FA5}">
                      <a16:colId xmlns:a16="http://schemas.microsoft.com/office/drawing/2014/main" val="20006"/>
                    </a:ext>
                  </a:extLst>
                </a:gridCol>
                <a:gridCol w="2376027">
                  <a:extLst>
                    <a:ext uri="{9D8B030D-6E8A-4147-A177-3AD203B41FA5}">
                      <a16:colId xmlns:a16="http://schemas.microsoft.com/office/drawing/2014/main" val="20007"/>
                    </a:ext>
                  </a:extLst>
                </a:gridCol>
              </a:tblGrid>
              <a:tr h="326060">
                <a:tc>
                  <a:txBody>
                    <a:bodyPr/>
                    <a:lstStyle/>
                    <a:p>
                      <a:pPr algn="l" fontAlgn="b"/>
                      <a:r>
                        <a:rPr lang="tr-TR" sz="1100" u="none" strike="noStrike" dirty="0">
                          <a:effectLst/>
                        </a:rPr>
                        <a:t> </a:t>
                      </a:r>
                      <a:endParaRPr lang="tr-TR" sz="1100" b="1" i="0" u="none" strike="noStrike" dirty="0">
                        <a:effectLst/>
                        <a:latin typeface="Arial Tur"/>
                      </a:endParaRPr>
                    </a:p>
                  </a:txBody>
                  <a:tcPr marL="7943" marR="7943" marT="5960" marB="0" anchor="b"/>
                </a:tc>
                <a:tc>
                  <a:txBody>
                    <a:bodyPr/>
                    <a:lstStyle/>
                    <a:p>
                      <a:pPr algn="l" fontAlgn="b"/>
                      <a:r>
                        <a:rPr lang="tr-TR" sz="1100" u="none" strike="noStrike">
                          <a:effectLst/>
                        </a:rPr>
                        <a:t>Tünel</a:t>
                      </a:r>
                      <a:endParaRPr lang="tr-TR" sz="1100" b="1" i="0" u="none" strike="noStrike">
                        <a:effectLst/>
                        <a:latin typeface="Arial Tur"/>
                      </a:endParaRPr>
                    </a:p>
                  </a:txBody>
                  <a:tcPr marL="7943" marR="7943" marT="5960" marB="0" anchor="b"/>
                </a:tc>
                <a:tc>
                  <a:txBody>
                    <a:bodyPr/>
                    <a:lstStyle/>
                    <a:p>
                      <a:pPr algn="l" fontAlgn="b"/>
                      <a:r>
                        <a:rPr lang="tr-TR" sz="1100" u="none" strike="noStrike">
                          <a:effectLst/>
                        </a:rPr>
                        <a:t>Uzunluk (km)</a:t>
                      </a:r>
                      <a:endParaRPr lang="tr-TR" sz="1100" b="1" i="0" u="none" strike="noStrike">
                        <a:effectLst/>
                        <a:latin typeface="Arial Tur"/>
                      </a:endParaRPr>
                    </a:p>
                  </a:txBody>
                  <a:tcPr marL="7943" marR="7943" marT="5960" marB="0" anchor="b"/>
                </a:tc>
                <a:tc>
                  <a:txBody>
                    <a:bodyPr/>
                    <a:lstStyle/>
                    <a:p>
                      <a:pPr algn="l" fontAlgn="b"/>
                      <a:r>
                        <a:rPr lang="tr-TR" sz="1100" u="none" strike="noStrike">
                          <a:effectLst/>
                        </a:rPr>
                        <a:t>Çap (m)</a:t>
                      </a:r>
                      <a:endParaRPr lang="tr-TR" sz="1100" b="1" i="0" u="none" strike="noStrike">
                        <a:effectLst/>
                        <a:latin typeface="Arial Tur"/>
                      </a:endParaRPr>
                    </a:p>
                  </a:txBody>
                  <a:tcPr marL="7943" marR="7943" marT="5960" marB="0" anchor="b"/>
                </a:tc>
                <a:tc>
                  <a:txBody>
                    <a:bodyPr/>
                    <a:lstStyle/>
                    <a:p>
                      <a:pPr algn="l" fontAlgn="b"/>
                      <a:r>
                        <a:rPr lang="tr-TR" sz="1100" u="none" strike="noStrike">
                          <a:effectLst/>
                        </a:rPr>
                        <a:t>Tünel tipi</a:t>
                      </a:r>
                      <a:endParaRPr lang="tr-TR" sz="1100" b="1" i="0" u="none" strike="noStrike">
                        <a:effectLst/>
                        <a:latin typeface="Arial Tur"/>
                      </a:endParaRPr>
                    </a:p>
                  </a:txBody>
                  <a:tcPr marL="7943" marR="7943" marT="5960" marB="0" anchor="b"/>
                </a:tc>
                <a:tc>
                  <a:txBody>
                    <a:bodyPr/>
                    <a:lstStyle/>
                    <a:p>
                      <a:pPr algn="l" fontAlgn="b"/>
                      <a:r>
                        <a:rPr lang="tr-TR" sz="1100" u="none" strike="noStrike">
                          <a:effectLst/>
                        </a:rPr>
                        <a:t>Patlama Tarihi</a:t>
                      </a:r>
                      <a:endParaRPr lang="tr-TR" sz="1100" b="1" i="0" u="none" strike="noStrike">
                        <a:effectLst/>
                        <a:latin typeface="Arial Tur"/>
                      </a:endParaRPr>
                    </a:p>
                  </a:txBody>
                  <a:tcPr marL="7943" marR="7943" marT="5960" marB="0" anchor="b"/>
                </a:tc>
                <a:tc>
                  <a:txBody>
                    <a:bodyPr/>
                    <a:lstStyle/>
                    <a:p>
                      <a:pPr algn="l" fontAlgn="b"/>
                      <a:r>
                        <a:rPr lang="tr-TR" sz="1100" u="none" strike="noStrike">
                          <a:effectLst/>
                        </a:rPr>
                        <a:t>Ölü sayısı</a:t>
                      </a:r>
                      <a:endParaRPr lang="tr-TR" sz="1100" b="1" i="0" u="none" strike="noStrike">
                        <a:effectLst/>
                        <a:latin typeface="Arial Tur"/>
                      </a:endParaRPr>
                    </a:p>
                  </a:txBody>
                  <a:tcPr marL="7943" marR="7943" marT="5960" marB="0" anchor="b"/>
                </a:tc>
                <a:tc>
                  <a:txBody>
                    <a:bodyPr/>
                    <a:lstStyle/>
                    <a:p>
                      <a:pPr algn="l" fontAlgn="b"/>
                      <a:r>
                        <a:rPr lang="tr-TR" sz="1100" u="none" strike="noStrike">
                          <a:effectLst/>
                        </a:rPr>
                        <a:t>Kaynak</a:t>
                      </a:r>
                      <a:endParaRPr lang="tr-TR" sz="1100" b="1" i="0" u="none" strike="noStrike">
                        <a:effectLst/>
                        <a:latin typeface="Arial Tur"/>
                      </a:endParaRPr>
                    </a:p>
                  </a:txBody>
                  <a:tcPr marL="7943" marR="7943" marT="5960" marB="0" anchor="b"/>
                </a:tc>
                <a:extLst>
                  <a:ext uri="{0D108BD9-81ED-4DB2-BD59-A6C34878D82A}">
                    <a16:rowId xmlns:a16="http://schemas.microsoft.com/office/drawing/2014/main" val="10000"/>
                  </a:ext>
                </a:extLst>
              </a:tr>
              <a:tr h="166010">
                <a:tc>
                  <a:txBody>
                    <a:bodyPr/>
                    <a:lstStyle/>
                    <a:p>
                      <a:pPr algn="r" fontAlgn="b"/>
                      <a:r>
                        <a:rPr lang="tr-TR" sz="1100" u="none" strike="noStrike">
                          <a:effectLst/>
                        </a:rPr>
                        <a:t>1</a:t>
                      </a:r>
                      <a:endParaRPr lang="tr-TR" sz="1100" b="0" i="0" u="none" strike="noStrike">
                        <a:effectLst/>
                        <a:latin typeface="Arial Tur"/>
                      </a:endParaRPr>
                    </a:p>
                  </a:txBody>
                  <a:tcPr marL="7943" marR="7943" marT="5960" marB="0" anchor="b"/>
                </a:tc>
                <a:tc>
                  <a:txBody>
                    <a:bodyPr/>
                    <a:lstStyle/>
                    <a:p>
                      <a:pPr algn="l" fontAlgn="b"/>
                      <a:r>
                        <a:rPr lang="tr-TR" sz="1100" u="none" strike="noStrike">
                          <a:effectLst/>
                        </a:rPr>
                        <a:t>Los Angeles su tüneli/USA</a:t>
                      </a:r>
                      <a:endParaRPr lang="tr-TR" sz="1100" b="0" i="0" u="none" strike="noStrike">
                        <a:effectLst/>
                        <a:latin typeface="Arial Tur"/>
                      </a:endParaRPr>
                    </a:p>
                  </a:txBody>
                  <a:tcPr marL="7943" marR="7943" marT="5960" marB="0" anchor="b"/>
                </a:tc>
                <a:tc>
                  <a:txBody>
                    <a:bodyPr/>
                    <a:lstStyle/>
                    <a:p>
                      <a:pPr algn="ctr" fontAlgn="b"/>
                      <a:r>
                        <a:rPr lang="tr-TR" sz="1100" u="none" strike="noStrike">
                          <a:effectLst/>
                        </a:rPr>
                        <a:t>8,85</a:t>
                      </a:r>
                      <a:endParaRPr lang="tr-TR" sz="1100" b="0" i="0" u="none" strike="noStrike">
                        <a:effectLst/>
                        <a:latin typeface="Arial Tur"/>
                      </a:endParaRPr>
                    </a:p>
                  </a:txBody>
                  <a:tcPr marL="7943" marR="7943" marT="5960" marB="0" anchor="b"/>
                </a:tc>
                <a:tc>
                  <a:txBody>
                    <a:bodyPr/>
                    <a:lstStyle/>
                    <a:p>
                      <a:pPr algn="ctr" fontAlgn="b"/>
                      <a:r>
                        <a:rPr lang="tr-TR" sz="1100" u="none" strike="noStrike">
                          <a:effectLst/>
                        </a:rPr>
                        <a:t>6,8</a:t>
                      </a:r>
                      <a:endParaRPr lang="tr-TR" sz="1100" b="0" i="0" u="none" strike="noStrike">
                        <a:effectLst/>
                        <a:latin typeface="Arial Tur"/>
                      </a:endParaRPr>
                    </a:p>
                  </a:txBody>
                  <a:tcPr marL="7943" marR="7943" marT="5960" marB="0" anchor="b"/>
                </a:tc>
                <a:tc>
                  <a:txBody>
                    <a:bodyPr/>
                    <a:lstStyle/>
                    <a:p>
                      <a:pPr algn="l" fontAlgn="b"/>
                      <a:r>
                        <a:rPr lang="tr-TR" sz="1100" u="none" strike="noStrike">
                          <a:effectLst/>
                        </a:rPr>
                        <a:t>Rock TBM</a:t>
                      </a:r>
                      <a:endParaRPr lang="tr-TR" sz="1100" b="0" i="0" u="none" strike="noStrike">
                        <a:effectLst/>
                        <a:latin typeface="Arial Tur"/>
                      </a:endParaRPr>
                    </a:p>
                  </a:txBody>
                  <a:tcPr marL="7943" marR="7943" marT="5960" marB="0" anchor="b"/>
                </a:tc>
                <a:tc>
                  <a:txBody>
                    <a:bodyPr/>
                    <a:lstStyle/>
                    <a:p>
                      <a:pPr algn="r" fontAlgn="b"/>
                      <a:r>
                        <a:rPr lang="tr-TR" sz="1100" u="none" strike="noStrike">
                          <a:effectLst/>
                        </a:rPr>
                        <a:t>24.06.1974</a:t>
                      </a:r>
                      <a:endParaRPr lang="tr-TR" sz="1100" b="0" i="0" u="none" strike="noStrike">
                        <a:effectLst/>
                        <a:latin typeface="Arial Tur"/>
                      </a:endParaRPr>
                    </a:p>
                  </a:txBody>
                  <a:tcPr marL="7943" marR="7943" marT="5960" marB="0" anchor="b"/>
                </a:tc>
                <a:tc>
                  <a:txBody>
                    <a:bodyPr/>
                    <a:lstStyle/>
                    <a:p>
                      <a:pPr algn="ctr" fontAlgn="b"/>
                      <a:r>
                        <a:rPr lang="tr-TR" sz="1100" u="none" strike="noStrike">
                          <a:effectLst/>
                        </a:rPr>
                        <a:t>17</a:t>
                      </a:r>
                      <a:endParaRPr lang="tr-TR" sz="1100" b="0" i="0" u="none" strike="noStrike">
                        <a:effectLst/>
                        <a:latin typeface="Arial Tur"/>
                      </a:endParaRPr>
                    </a:p>
                  </a:txBody>
                  <a:tcPr marL="7943" marR="7943" marT="5960" marB="0" anchor="b"/>
                </a:tc>
                <a:tc>
                  <a:txBody>
                    <a:bodyPr/>
                    <a:lstStyle/>
                    <a:p>
                      <a:pPr algn="l" fontAlgn="b"/>
                      <a:r>
                        <a:rPr lang="tr-TR" sz="1100" u="none" strike="noStrike">
                          <a:effectLst/>
                        </a:rPr>
                        <a:t>Proctor, 2002</a:t>
                      </a:r>
                      <a:endParaRPr lang="tr-TR" sz="1100" b="0" i="0" u="none" strike="noStrike">
                        <a:effectLst/>
                        <a:latin typeface="Arial Tur"/>
                      </a:endParaRPr>
                    </a:p>
                  </a:txBody>
                  <a:tcPr marL="7943" marR="7943" marT="5960" marB="0" anchor="b"/>
                </a:tc>
                <a:extLst>
                  <a:ext uri="{0D108BD9-81ED-4DB2-BD59-A6C34878D82A}">
                    <a16:rowId xmlns:a16="http://schemas.microsoft.com/office/drawing/2014/main" val="10001"/>
                  </a:ext>
                </a:extLst>
              </a:tr>
              <a:tr h="326060">
                <a:tc>
                  <a:txBody>
                    <a:bodyPr/>
                    <a:lstStyle/>
                    <a:p>
                      <a:pPr algn="r" fontAlgn="b"/>
                      <a:r>
                        <a:rPr lang="tr-TR" sz="1100" u="none" strike="noStrike">
                          <a:effectLst/>
                        </a:rPr>
                        <a:t>2</a:t>
                      </a:r>
                      <a:endParaRPr lang="tr-TR" sz="1100" b="0" i="0" u="none" strike="noStrike">
                        <a:effectLst/>
                        <a:latin typeface="Arial Tur"/>
                      </a:endParaRPr>
                    </a:p>
                  </a:txBody>
                  <a:tcPr marL="7943" marR="7943" marT="5960" marB="0" anchor="b"/>
                </a:tc>
                <a:tc>
                  <a:txBody>
                    <a:bodyPr/>
                    <a:lstStyle/>
                    <a:p>
                      <a:pPr algn="l" fontAlgn="b"/>
                      <a:r>
                        <a:rPr lang="tr-TR" sz="1100" u="none" strike="noStrike">
                          <a:effectLst/>
                        </a:rPr>
                        <a:t>Higashimurayama tüneli/Japonya</a:t>
                      </a:r>
                      <a:endParaRPr lang="tr-TR" sz="1100" b="0" i="0" u="none" strike="noStrike">
                        <a:effectLst/>
                        <a:latin typeface="Arial Tur"/>
                      </a:endParaRPr>
                    </a:p>
                  </a:txBody>
                  <a:tcPr marL="7943" marR="7943" marT="5960" marB="0" anchor="b"/>
                </a:tc>
                <a:tc>
                  <a:txBody>
                    <a:bodyPr/>
                    <a:lstStyle/>
                    <a:p>
                      <a:pPr algn="ctr" fontAlgn="b"/>
                      <a:endParaRPr lang="tr-TR" sz="1100" b="0" i="0" u="none" strike="noStrike">
                        <a:effectLst/>
                        <a:latin typeface="Arial Tur"/>
                      </a:endParaRPr>
                    </a:p>
                  </a:txBody>
                  <a:tcPr marL="7943" marR="7943" marT="5960" marB="0" anchor="b"/>
                </a:tc>
                <a:tc>
                  <a:txBody>
                    <a:bodyPr/>
                    <a:lstStyle/>
                    <a:p>
                      <a:pPr algn="ctr" fontAlgn="b"/>
                      <a:endParaRPr lang="tr-TR" sz="1100" b="0" i="0" u="none" strike="noStrike">
                        <a:effectLst/>
                        <a:latin typeface="Arial Tur"/>
                      </a:endParaRPr>
                    </a:p>
                  </a:txBody>
                  <a:tcPr marL="7943" marR="7943" marT="5960" marB="0" anchor="b"/>
                </a:tc>
                <a:tc>
                  <a:txBody>
                    <a:bodyPr/>
                    <a:lstStyle/>
                    <a:p>
                      <a:pPr algn="l" fontAlgn="b"/>
                      <a:r>
                        <a:rPr lang="tr-TR" sz="1100" u="none" strike="noStrike">
                          <a:effectLst/>
                        </a:rPr>
                        <a:t>Rock TBM</a:t>
                      </a:r>
                      <a:endParaRPr lang="tr-TR" sz="1100" b="0" i="0" u="none" strike="noStrike">
                        <a:effectLst/>
                        <a:latin typeface="Arial Tur"/>
                      </a:endParaRPr>
                    </a:p>
                  </a:txBody>
                  <a:tcPr marL="7943" marR="7943" marT="5960" marB="0" anchor="b"/>
                </a:tc>
                <a:tc>
                  <a:txBody>
                    <a:bodyPr/>
                    <a:lstStyle/>
                    <a:p>
                      <a:pPr algn="r" fontAlgn="b"/>
                      <a:r>
                        <a:rPr lang="tr-TR" sz="1100" u="none" strike="noStrike">
                          <a:effectLst/>
                        </a:rPr>
                        <a:t>28.06.1978</a:t>
                      </a:r>
                      <a:endParaRPr lang="tr-TR" sz="1100" b="0" i="0" u="none" strike="noStrike">
                        <a:effectLst/>
                        <a:latin typeface="Arial Tur"/>
                      </a:endParaRPr>
                    </a:p>
                  </a:txBody>
                  <a:tcPr marL="7943" marR="7943" marT="5960" marB="0" anchor="b"/>
                </a:tc>
                <a:tc>
                  <a:txBody>
                    <a:bodyPr/>
                    <a:lstStyle/>
                    <a:p>
                      <a:pPr algn="ctr" fontAlgn="b"/>
                      <a:r>
                        <a:rPr lang="tr-TR" sz="1100" u="none" strike="noStrike">
                          <a:effectLst/>
                        </a:rPr>
                        <a:t>9</a:t>
                      </a:r>
                      <a:endParaRPr lang="tr-TR" sz="1100" b="0" i="0" u="none" strike="noStrike">
                        <a:effectLst/>
                        <a:latin typeface="Arial Tur"/>
                      </a:endParaRPr>
                    </a:p>
                  </a:txBody>
                  <a:tcPr marL="7943" marR="7943" marT="5960" marB="0" anchor="b"/>
                </a:tc>
                <a:tc>
                  <a:txBody>
                    <a:bodyPr/>
                    <a:lstStyle/>
                    <a:p>
                      <a:pPr algn="l" fontAlgn="b"/>
                      <a:r>
                        <a:rPr lang="tr-TR" sz="1100" u="none" strike="noStrike">
                          <a:effectLst/>
                        </a:rPr>
                        <a:t>Kitajima, 2010</a:t>
                      </a:r>
                      <a:endParaRPr lang="tr-TR" sz="1100" b="0" i="0" u="none" strike="noStrike">
                        <a:effectLst/>
                        <a:latin typeface="Arial Tur"/>
                      </a:endParaRPr>
                    </a:p>
                  </a:txBody>
                  <a:tcPr marL="7943" marR="7943" marT="5960" marB="0" anchor="b"/>
                </a:tc>
                <a:extLst>
                  <a:ext uri="{0D108BD9-81ED-4DB2-BD59-A6C34878D82A}">
                    <a16:rowId xmlns:a16="http://schemas.microsoft.com/office/drawing/2014/main" val="10002"/>
                  </a:ext>
                </a:extLst>
              </a:tr>
              <a:tr h="326060">
                <a:tc>
                  <a:txBody>
                    <a:bodyPr/>
                    <a:lstStyle/>
                    <a:p>
                      <a:pPr algn="r" fontAlgn="b"/>
                      <a:r>
                        <a:rPr lang="tr-TR" sz="1100" u="none" strike="noStrike">
                          <a:effectLst/>
                        </a:rPr>
                        <a:t>3</a:t>
                      </a:r>
                      <a:endParaRPr lang="tr-TR" sz="1100" b="0" i="0" u="none" strike="noStrike">
                        <a:effectLst/>
                        <a:latin typeface="Arial Tur"/>
                      </a:endParaRPr>
                    </a:p>
                  </a:txBody>
                  <a:tcPr marL="7943" marR="7943" marT="5960" marB="0" anchor="b"/>
                </a:tc>
                <a:tc>
                  <a:txBody>
                    <a:bodyPr/>
                    <a:lstStyle/>
                    <a:p>
                      <a:pPr algn="l" fontAlgn="b"/>
                      <a:r>
                        <a:rPr lang="tr-TR" sz="1100" u="none" strike="noStrike">
                          <a:effectLst/>
                        </a:rPr>
                        <a:t>Zhinvalskaya hidro elektrik tüneli/Gürcistan</a:t>
                      </a:r>
                      <a:endParaRPr lang="tr-TR" sz="1100" b="0" i="0" u="none" strike="noStrike">
                        <a:effectLst/>
                        <a:latin typeface="Arial Tur"/>
                      </a:endParaRPr>
                    </a:p>
                  </a:txBody>
                  <a:tcPr marL="7943" marR="7943" marT="5960" marB="0" anchor="b"/>
                </a:tc>
                <a:tc>
                  <a:txBody>
                    <a:bodyPr/>
                    <a:lstStyle/>
                    <a:p>
                      <a:pPr algn="ctr" fontAlgn="b"/>
                      <a:endParaRPr lang="tr-TR" sz="1100" b="0" i="0" u="none" strike="noStrike">
                        <a:effectLst/>
                        <a:latin typeface="Arial Tur"/>
                      </a:endParaRPr>
                    </a:p>
                  </a:txBody>
                  <a:tcPr marL="7943" marR="7943" marT="5960" marB="0" anchor="b"/>
                </a:tc>
                <a:tc>
                  <a:txBody>
                    <a:bodyPr/>
                    <a:lstStyle/>
                    <a:p>
                      <a:pPr algn="ctr" fontAlgn="b"/>
                      <a:endParaRPr lang="tr-TR" sz="1100" b="0" i="0" u="none" strike="noStrike">
                        <a:effectLst/>
                        <a:latin typeface="Arial Tur"/>
                      </a:endParaRPr>
                    </a:p>
                  </a:txBody>
                  <a:tcPr marL="7943" marR="7943" marT="5960" marB="0" anchor="b"/>
                </a:tc>
                <a:tc>
                  <a:txBody>
                    <a:bodyPr/>
                    <a:lstStyle/>
                    <a:p>
                      <a:pPr algn="l" fontAlgn="b"/>
                      <a:endParaRPr lang="tr-TR" sz="1100" b="0" i="0" u="none" strike="noStrike">
                        <a:effectLst/>
                        <a:latin typeface="Arial Tur"/>
                      </a:endParaRPr>
                    </a:p>
                  </a:txBody>
                  <a:tcPr marL="7943" marR="7943" marT="5960" marB="0" anchor="b"/>
                </a:tc>
                <a:tc>
                  <a:txBody>
                    <a:bodyPr/>
                    <a:lstStyle/>
                    <a:p>
                      <a:pPr algn="r" fontAlgn="b"/>
                      <a:r>
                        <a:rPr lang="tr-TR" sz="1100" u="none" strike="noStrike">
                          <a:effectLst/>
                        </a:rPr>
                        <a:t>02.05.1979</a:t>
                      </a:r>
                      <a:endParaRPr lang="tr-TR" sz="1100" b="0" i="0" u="none" strike="noStrike">
                        <a:effectLst/>
                        <a:latin typeface="Arial Tur"/>
                      </a:endParaRPr>
                    </a:p>
                  </a:txBody>
                  <a:tcPr marL="7943" marR="7943" marT="5960" marB="0" anchor="b"/>
                </a:tc>
                <a:tc>
                  <a:txBody>
                    <a:bodyPr/>
                    <a:lstStyle/>
                    <a:p>
                      <a:pPr algn="ctr" fontAlgn="b"/>
                      <a:endParaRPr lang="tr-TR" sz="1100" b="0" i="0" u="none" strike="noStrike">
                        <a:effectLst/>
                        <a:latin typeface="Arial Tur"/>
                      </a:endParaRPr>
                    </a:p>
                  </a:txBody>
                  <a:tcPr marL="7943" marR="7943" marT="5960" marB="0" anchor="b"/>
                </a:tc>
                <a:tc>
                  <a:txBody>
                    <a:bodyPr/>
                    <a:lstStyle/>
                    <a:p>
                      <a:pPr algn="l" fontAlgn="b"/>
                      <a:r>
                        <a:rPr lang="tr-TR" sz="1100" u="none" strike="noStrike">
                          <a:effectLst/>
                        </a:rPr>
                        <a:t>Vlasov vd., 2001</a:t>
                      </a:r>
                      <a:endParaRPr lang="tr-TR" sz="1100" b="0" i="0" u="none" strike="noStrike">
                        <a:effectLst/>
                        <a:latin typeface="Arial Tur"/>
                      </a:endParaRPr>
                    </a:p>
                  </a:txBody>
                  <a:tcPr marL="7943" marR="7943" marT="5960" marB="0" anchor="b"/>
                </a:tc>
                <a:extLst>
                  <a:ext uri="{0D108BD9-81ED-4DB2-BD59-A6C34878D82A}">
                    <a16:rowId xmlns:a16="http://schemas.microsoft.com/office/drawing/2014/main" val="10003"/>
                  </a:ext>
                </a:extLst>
              </a:tr>
              <a:tr h="166010">
                <a:tc>
                  <a:txBody>
                    <a:bodyPr/>
                    <a:lstStyle/>
                    <a:p>
                      <a:pPr algn="r" fontAlgn="b"/>
                      <a:r>
                        <a:rPr lang="tr-TR" sz="1100" u="none" strike="noStrike">
                          <a:effectLst/>
                        </a:rPr>
                        <a:t>4</a:t>
                      </a:r>
                      <a:endParaRPr lang="tr-TR" sz="1100" b="0" i="0" u="none" strike="noStrike">
                        <a:effectLst/>
                        <a:latin typeface="Arial Tur"/>
                      </a:endParaRPr>
                    </a:p>
                  </a:txBody>
                  <a:tcPr marL="7943" marR="7943" marT="5960" marB="0" anchor="b"/>
                </a:tc>
                <a:tc>
                  <a:txBody>
                    <a:bodyPr/>
                    <a:lstStyle/>
                    <a:p>
                      <a:pPr algn="l" fontAlgn="b"/>
                      <a:r>
                        <a:rPr lang="tr-TR" sz="1100" u="none" strike="noStrike">
                          <a:effectLst/>
                        </a:rPr>
                        <a:t>Su tüneli/İngiltere</a:t>
                      </a:r>
                      <a:endParaRPr lang="tr-TR" sz="1100" b="0" i="0" u="none" strike="noStrike">
                        <a:effectLst/>
                        <a:latin typeface="Arial Tur"/>
                      </a:endParaRPr>
                    </a:p>
                  </a:txBody>
                  <a:tcPr marL="7943" marR="7943" marT="5960" marB="0" anchor="b"/>
                </a:tc>
                <a:tc>
                  <a:txBody>
                    <a:bodyPr/>
                    <a:lstStyle/>
                    <a:p>
                      <a:pPr algn="ctr" fontAlgn="b"/>
                      <a:r>
                        <a:rPr lang="tr-TR" sz="1100" u="none" strike="noStrike">
                          <a:effectLst/>
                        </a:rPr>
                        <a:t>8,5</a:t>
                      </a:r>
                      <a:endParaRPr lang="tr-TR" sz="1100" b="0" i="0" u="none" strike="noStrike">
                        <a:effectLst/>
                        <a:latin typeface="Arial Tur"/>
                      </a:endParaRPr>
                    </a:p>
                  </a:txBody>
                  <a:tcPr marL="7943" marR="7943" marT="5960" marB="0" anchor="b"/>
                </a:tc>
                <a:tc>
                  <a:txBody>
                    <a:bodyPr/>
                    <a:lstStyle/>
                    <a:p>
                      <a:pPr algn="ctr" fontAlgn="b"/>
                      <a:r>
                        <a:rPr lang="tr-TR" sz="1100" u="none" strike="noStrike">
                          <a:effectLst/>
                        </a:rPr>
                        <a:t>2,4</a:t>
                      </a:r>
                      <a:endParaRPr lang="tr-TR" sz="1100" b="0" i="0" u="none" strike="noStrike">
                        <a:effectLst/>
                        <a:latin typeface="Arial Tur"/>
                      </a:endParaRPr>
                    </a:p>
                  </a:txBody>
                  <a:tcPr marL="7943" marR="7943" marT="5960" marB="0" anchor="b"/>
                </a:tc>
                <a:tc>
                  <a:txBody>
                    <a:bodyPr/>
                    <a:lstStyle/>
                    <a:p>
                      <a:pPr algn="l" fontAlgn="b"/>
                      <a:r>
                        <a:rPr lang="tr-TR" sz="1100" u="none" strike="noStrike">
                          <a:effectLst/>
                        </a:rPr>
                        <a:t>TBM</a:t>
                      </a:r>
                      <a:endParaRPr lang="tr-TR" sz="1100" b="0" i="0" u="none" strike="noStrike">
                        <a:effectLst/>
                        <a:latin typeface="Arial Tur"/>
                      </a:endParaRPr>
                    </a:p>
                  </a:txBody>
                  <a:tcPr marL="7943" marR="7943" marT="5960" marB="0" anchor="b"/>
                </a:tc>
                <a:tc>
                  <a:txBody>
                    <a:bodyPr/>
                    <a:lstStyle/>
                    <a:p>
                      <a:pPr algn="l" fontAlgn="b"/>
                      <a:endParaRPr lang="tr-TR" sz="1100" b="0" i="0" u="none" strike="noStrike">
                        <a:effectLst/>
                        <a:latin typeface="Arial Tur"/>
                      </a:endParaRPr>
                    </a:p>
                  </a:txBody>
                  <a:tcPr marL="7943" marR="7943" marT="5960" marB="0" anchor="b"/>
                </a:tc>
                <a:tc>
                  <a:txBody>
                    <a:bodyPr/>
                    <a:lstStyle/>
                    <a:p>
                      <a:pPr algn="ctr" fontAlgn="b"/>
                      <a:endParaRPr lang="tr-TR" sz="1100" b="0" i="0" u="none" strike="noStrike">
                        <a:effectLst/>
                        <a:latin typeface="Arial Tur"/>
                      </a:endParaRPr>
                    </a:p>
                  </a:txBody>
                  <a:tcPr marL="7943" marR="7943" marT="5960" marB="0" anchor="b"/>
                </a:tc>
                <a:tc>
                  <a:txBody>
                    <a:bodyPr/>
                    <a:lstStyle/>
                    <a:p>
                      <a:pPr algn="l" fontAlgn="b"/>
                      <a:r>
                        <a:rPr lang="tr-TR" sz="1100" u="none" strike="noStrike">
                          <a:effectLst/>
                        </a:rPr>
                        <a:t>Pearson vd., 1989</a:t>
                      </a:r>
                      <a:endParaRPr lang="tr-TR" sz="1100" b="0" i="0" u="none" strike="noStrike">
                        <a:effectLst/>
                        <a:latin typeface="Arial Tur"/>
                      </a:endParaRPr>
                    </a:p>
                  </a:txBody>
                  <a:tcPr marL="7943" marR="7943" marT="5960" marB="0" anchor="b"/>
                </a:tc>
                <a:extLst>
                  <a:ext uri="{0D108BD9-81ED-4DB2-BD59-A6C34878D82A}">
                    <a16:rowId xmlns:a16="http://schemas.microsoft.com/office/drawing/2014/main" val="10004"/>
                  </a:ext>
                </a:extLst>
              </a:tr>
              <a:tr h="166010">
                <a:tc>
                  <a:txBody>
                    <a:bodyPr/>
                    <a:lstStyle/>
                    <a:p>
                      <a:pPr algn="r" fontAlgn="b"/>
                      <a:r>
                        <a:rPr lang="tr-TR" sz="1100" u="none" strike="noStrike">
                          <a:effectLst/>
                        </a:rPr>
                        <a:t>5</a:t>
                      </a:r>
                      <a:endParaRPr lang="tr-TR" sz="1100" b="0" i="0" u="none" strike="noStrike">
                        <a:effectLst/>
                        <a:latin typeface="Arial Tur"/>
                      </a:endParaRPr>
                    </a:p>
                  </a:txBody>
                  <a:tcPr marL="7943" marR="7943" marT="5960" marB="0" anchor="b"/>
                </a:tc>
                <a:tc>
                  <a:txBody>
                    <a:bodyPr/>
                    <a:lstStyle/>
                    <a:p>
                      <a:pPr algn="l" fontAlgn="b"/>
                      <a:r>
                        <a:rPr lang="tr-TR" sz="1100" u="none" strike="noStrike">
                          <a:effectLst/>
                        </a:rPr>
                        <a:t>Atık su tüneli/USA</a:t>
                      </a:r>
                      <a:endParaRPr lang="tr-TR" sz="1100" b="0" i="0" u="none" strike="noStrike">
                        <a:effectLst/>
                        <a:latin typeface="Arial Tur"/>
                      </a:endParaRPr>
                    </a:p>
                  </a:txBody>
                  <a:tcPr marL="7943" marR="7943" marT="5960" marB="0" anchor="b"/>
                </a:tc>
                <a:tc>
                  <a:txBody>
                    <a:bodyPr/>
                    <a:lstStyle/>
                    <a:p>
                      <a:pPr algn="ctr" fontAlgn="b"/>
                      <a:r>
                        <a:rPr lang="tr-TR" sz="1100" u="none" strike="noStrike">
                          <a:effectLst/>
                        </a:rPr>
                        <a:t>34</a:t>
                      </a:r>
                      <a:endParaRPr lang="tr-TR" sz="1100" b="0" i="0" u="none" strike="noStrike">
                        <a:effectLst/>
                        <a:latin typeface="Arial Tur"/>
                      </a:endParaRPr>
                    </a:p>
                  </a:txBody>
                  <a:tcPr marL="7943" marR="7943" marT="5960" marB="0" anchor="b"/>
                </a:tc>
                <a:tc>
                  <a:txBody>
                    <a:bodyPr/>
                    <a:lstStyle/>
                    <a:p>
                      <a:pPr algn="ctr" fontAlgn="b"/>
                      <a:endParaRPr lang="tr-TR" sz="1100" b="0" i="0" u="none" strike="noStrike">
                        <a:effectLst/>
                        <a:latin typeface="Arial Tur"/>
                      </a:endParaRPr>
                    </a:p>
                  </a:txBody>
                  <a:tcPr marL="7943" marR="7943" marT="5960" marB="0" anchor="b"/>
                </a:tc>
                <a:tc>
                  <a:txBody>
                    <a:bodyPr/>
                    <a:lstStyle/>
                    <a:p>
                      <a:pPr algn="l" fontAlgn="b"/>
                      <a:r>
                        <a:rPr lang="tr-TR" sz="1100" u="none" strike="noStrike">
                          <a:effectLst/>
                        </a:rPr>
                        <a:t>Rock TBM</a:t>
                      </a:r>
                      <a:endParaRPr lang="tr-TR" sz="1100" b="0" i="0" u="none" strike="noStrike">
                        <a:effectLst/>
                        <a:latin typeface="Arial Tur"/>
                      </a:endParaRPr>
                    </a:p>
                  </a:txBody>
                  <a:tcPr marL="7943" marR="7943" marT="5960" marB="0" anchor="b"/>
                </a:tc>
                <a:tc>
                  <a:txBody>
                    <a:bodyPr/>
                    <a:lstStyle/>
                    <a:p>
                      <a:pPr algn="l" fontAlgn="b"/>
                      <a:endParaRPr lang="tr-TR" sz="1100" b="0" i="0" u="none" strike="noStrike">
                        <a:effectLst/>
                        <a:latin typeface="Arial Tur"/>
                      </a:endParaRPr>
                    </a:p>
                  </a:txBody>
                  <a:tcPr marL="7943" marR="7943" marT="5960" marB="0" anchor="b"/>
                </a:tc>
                <a:tc>
                  <a:txBody>
                    <a:bodyPr/>
                    <a:lstStyle/>
                    <a:p>
                      <a:pPr algn="ctr" fontAlgn="b"/>
                      <a:endParaRPr lang="tr-TR" sz="1100" b="0" i="0" u="none" strike="noStrike">
                        <a:effectLst/>
                        <a:latin typeface="Arial Tur"/>
                      </a:endParaRPr>
                    </a:p>
                  </a:txBody>
                  <a:tcPr marL="7943" marR="7943" marT="5960" marB="0" anchor="b"/>
                </a:tc>
                <a:tc>
                  <a:txBody>
                    <a:bodyPr/>
                    <a:lstStyle/>
                    <a:p>
                      <a:pPr algn="l" fontAlgn="b"/>
                      <a:r>
                        <a:rPr lang="tr-TR" sz="1100" u="none" strike="noStrike">
                          <a:effectLst/>
                        </a:rPr>
                        <a:t>Peters vd., 1985</a:t>
                      </a:r>
                      <a:endParaRPr lang="tr-TR" sz="1100" b="0" i="0" u="none" strike="noStrike">
                        <a:effectLst/>
                        <a:latin typeface="Arial Tur"/>
                      </a:endParaRPr>
                    </a:p>
                  </a:txBody>
                  <a:tcPr marL="7943" marR="7943" marT="5960" marB="0" anchor="b"/>
                </a:tc>
                <a:extLst>
                  <a:ext uri="{0D108BD9-81ED-4DB2-BD59-A6C34878D82A}">
                    <a16:rowId xmlns:a16="http://schemas.microsoft.com/office/drawing/2014/main" val="10005"/>
                  </a:ext>
                </a:extLst>
              </a:tr>
              <a:tr h="326060">
                <a:tc>
                  <a:txBody>
                    <a:bodyPr/>
                    <a:lstStyle/>
                    <a:p>
                      <a:pPr algn="r" fontAlgn="b"/>
                      <a:r>
                        <a:rPr lang="tr-TR" sz="1100" u="none" strike="noStrike">
                          <a:effectLst/>
                        </a:rPr>
                        <a:t>6</a:t>
                      </a:r>
                      <a:endParaRPr lang="tr-TR" sz="1100" b="0" i="0" u="none" strike="noStrike">
                        <a:effectLst/>
                        <a:latin typeface="Arial Tur"/>
                      </a:endParaRPr>
                    </a:p>
                  </a:txBody>
                  <a:tcPr marL="7943" marR="7943" marT="5960" marB="0" anchor="b"/>
                </a:tc>
                <a:tc>
                  <a:txBody>
                    <a:bodyPr/>
                    <a:lstStyle/>
                    <a:p>
                      <a:pPr algn="l" fontAlgn="b"/>
                      <a:r>
                        <a:rPr lang="tr-TR" sz="1100" u="none" strike="noStrike">
                          <a:effectLst/>
                        </a:rPr>
                        <a:t>Lancashire tüneli/England</a:t>
                      </a:r>
                      <a:endParaRPr lang="tr-TR" sz="1100" b="0" i="0" u="none" strike="noStrike">
                        <a:effectLst/>
                        <a:latin typeface="Arial Tur"/>
                      </a:endParaRPr>
                    </a:p>
                  </a:txBody>
                  <a:tcPr marL="7943" marR="7943" marT="5960" marB="0" anchor="b"/>
                </a:tc>
                <a:tc>
                  <a:txBody>
                    <a:bodyPr/>
                    <a:lstStyle/>
                    <a:p>
                      <a:pPr algn="ctr" fontAlgn="b"/>
                      <a:endParaRPr lang="tr-TR" sz="1100" b="0" i="0" u="none" strike="noStrike">
                        <a:effectLst/>
                        <a:latin typeface="Arial Tur"/>
                      </a:endParaRPr>
                    </a:p>
                  </a:txBody>
                  <a:tcPr marL="7943" marR="7943" marT="5960" marB="0" anchor="b"/>
                </a:tc>
                <a:tc>
                  <a:txBody>
                    <a:bodyPr/>
                    <a:lstStyle/>
                    <a:p>
                      <a:pPr algn="ctr" fontAlgn="b"/>
                      <a:endParaRPr lang="tr-TR" sz="1100" b="0" i="0" u="none" strike="noStrike">
                        <a:effectLst/>
                        <a:latin typeface="Arial Tur"/>
                      </a:endParaRPr>
                    </a:p>
                  </a:txBody>
                  <a:tcPr marL="7943" marR="7943" marT="5960" marB="0" anchor="b"/>
                </a:tc>
                <a:tc>
                  <a:txBody>
                    <a:bodyPr/>
                    <a:lstStyle/>
                    <a:p>
                      <a:pPr algn="l" fontAlgn="b"/>
                      <a:r>
                        <a:rPr lang="tr-TR" sz="1100" u="none" strike="noStrike">
                          <a:effectLst/>
                        </a:rPr>
                        <a:t>EPB-TBM</a:t>
                      </a:r>
                      <a:endParaRPr lang="tr-TR" sz="1100" b="0" i="0" u="none" strike="noStrike">
                        <a:effectLst/>
                        <a:latin typeface="Arial Tur"/>
                      </a:endParaRPr>
                    </a:p>
                  </a:txBody>
                  <a:tcPr marL="7943" marR="7943" marT="5960" marB="0" anchor="b"/>
                </a:tc>
                <a:tc>
                  <a:txBody>
                    <a:bodyPr/>
                    <a:lstStyle/>
                    <a:p>
                      <a:pPr algn="r" fontAlgn="b"/>
                      <a:r>
                        <a:rPr lang="tr-TR" sz="1100" u="none" strike="noStrike">
                          <a:effectLst/>
                        </a:rPr>
                        <a:t>23.05.1984</a:t>
                      </a:r>
                      <a:endParaRPr lang="tr-TR" sz="1100" b="0" i="0" u="none" strike="noStrike">
                        <a:effectLst/>
                        <a:latin typeface="Arial Tur"/>
                      </a:endParaRPr>
                    </a:p>
                  </a:txBody>
                  <a:tcPr marL="7943" marR="7943" marT="5960" marB="0" anchor="b"/>
                </a:tc>
                <a:tc>
                  <a:txBody>
                    <a:bodyPr/>
                    <a:lstStyle/>
                    <a:p>
                      <a:pPr algn="ctr" fontAlgn="b"/>
                      <a:r>
                        <a:rPr lang="tr-TR" sz="1100" u="none" strike="noStrike">
                          <a:effectLst/>
                        </a:rPr>
                        <a:t>16</a:t>
                      </a:r>
                      <a:endParaRPr lang="tr-TR" sz="1100" b="0" i="0" u="none" strike="noStrike">
                        <a:effectLst/>
                        <a:latin typeface="Arial Tur"/>
                      </a:endParaRPr>
                    </a:p>
                  </a:txBody>
                  <a:tcPr marL="7943" marR="7943" marT="5960" marB="0" anchor="b"/>
                </a:tc>
                <a:tc>
                  <a:txBody>
                    <a:bodyPr/>
                    <a:lstStyle/>
                    <a:p>
                      <a:pPr algn="l" fontAlgn="b"/>
                      <a:r>
                        <a:rPr lang="en-US" sz="1100" u="none" strike="noStrike">
                          <a:effectLst/>
                        </a:rPr>
                        <a:t>Pearson  vd., 1989; Lockyer ve Howcroft, 1997</a:t>
                      </a:r>
                      <a:endParaRPr lang="en-US" sz="1100" b="0" i="0" u="none" strike="noStrike">
                        <a:effectLst/>
                        <a:latin typeface="Arial Tur"/>
                      </a:endParaRPr>
                    </a:p>
                  </a:txBody>
                  <a:tcPr marL="7943" marR="7943" marT="5960" marB="0" anchor="b"/>
                </a:tc>
                <a:extLst>
                  <a:ext uri="{0D108BD9-81ED-4DB2-BD59-A6C34878D82A}">
                    <a16:rowId xmlns:a16="http://schemas.microsoft.com/office/drawing/2014/main" val="10006"/>
                  </a:ext>
                </a:extLst>
              </a:tr>
              <a:tr h="166010">
                <a:tc>
                  <a:txBody>
                    <a:bodyPr/>
                    <a:lstStyle/>
                    <a:p>
                      <a:pPr algn="r" fontAlgn="b"/>
                      <a:r>
                        <a:rPr lang="tr-TR" sz="1100" u="none" strike="noStrike">
                          <a:effectLst/>
                        </a:rPr>
                        <a:t>7</a:t>
                      </a:r>
                      <a:endParaRPr lang="tr-TR" sz="1100" b="0" i="0" u="none" strike="noStrike">
                        <a:effectLst/>
                        <a:latin typeface="Arial Tur"/>
                      </a:endParaRPr>
                    </a:p>
                  </a:txBody>
                  <a:tcPr marL="7943" marR="7943" marT="5960" marB="0" anchor="b"/>
                </a:tc>
                <a:tc>
                  <a:txBody>
                    <a:bodyPr/>
                    <a:lstStyle/>
                    <a:p>
                      <a:pPr algn="l" fontAlgn="b"/>
                      <a:r>
                        <a:rPr lang="tr-TR" sz="1100" u="none" strike="noStrike">
                          <a:effectLst/>
                        </a:rPr>
                        <a:t>Japonya</a:t>
                      </a:r>
                      <a:endParaRPr lang="tr-TR" sz="1100" b="0" i="0" u="none" strike="noStrike">
                        <a:effectLst/>
                        <a:latin typeface="Arial Tur"/>
                      </a:endParaRPr>
                    </a:p>
                  </a:txBody>
                  <a:tcPr marL="7943" marR="7943" marT="5960" marB="0" anchor="b"/>
                </a:tc>
                <a:tc>
                  <a:txBody>
                    <a:bodyPr/>
                    <a:lstStyle/>
                    <a:p>
                      <a:pPr algn="ctr" fontAlgn="b"/>
                      <a:endParaRPr lang="tr-TR" sz="1100" b="0" i="0" u="none" strike="noStrike">
                        <a:effectLst/>
                        <a:latin typeface="Arial Tur"/>
                      </a:endParaRPr>
                    </a:p>
                  </a:txBody>
                  <a:tcPr marL="7943" marR="7943" marT="5960" marB="0" anchor="b"/>
                </a:tc>
                <a:tc>
                  <a:txBody>
                    <a:bodyPr/>
                    <a:lstStyle/>
                    <a:p>
                      <a:pPr algn="ctr" fontAlgn="b"/>
                      <a:endParaRPr lang="tr-TR" sz="1100" b="0" i="0" u="none" strike="noStrike">
                        <a:effectLst/>
                        <a:latin typeface="Arial Tur"/>
                      </a:endParaRPr>
                    </a:p>
                  </a:txBody>
                  <a:tcPr marL="7943" marR="7943" marT="5960" marB="0" anchor="b"/>
                </a:tc>
                <a:tc>
                  <a:txBody>
                    <a:bodyPr/>
                    <a:lstStyle/>
                    <a:p>
                      <a:pPr algn="l" fontAlgn="b"/>
                      <a:endParaRPr lang="tr-TR" sz="1100" b="0" i="0" u="none" strike="noStrike">
                        <a:effectLst/>
                        <a:latin typeface="Arial Tur"/>
                      </a:endParaRPr>
                    </a:p>
                  </a:txBody>
                  <a:tcPr marL="7943" marR="7943" marT="5960" marB="0" anchor="b"/>
                </a:tc>
                <a:tc>
                  <a:txBody>
                    <a:bodyPr/>
                    <a:lstStyle/>
                    <a:p>
                      <a:pPr algn="l" fontAlgn="b"/>
                      <a:endParaRPr lang="tr-TR" sz="1100" b="0" i="0" u="none" strike="noStrike">
                        <a:effectLst/>
                        <a:latin typeface="Arial Tur"/>
                      </a:endParaRPr>
                    </a:p>
                  </a:txBody>
                  <a:tcPr marL="7943" marR="7943" marT="5960" marB="0" anchor="b"/>
                </a:tc>
                <a:tc>
                  <a:txBody>
                    <a:bodyPr/>
                    <a:lstStyle/>
                    <a:p>
                      <a:pPr algn="ctr" fontAlgn="b"/>
                      <a:r>
                        <a:rPr lang="tr-TR" sz="1100" u="none" strike="noStrike">
                          <a:effectLst/>
                        </a:rPr>
                        <a:t>4</a:t>
                      </a:r>
                      <a:endParaRPr lang="tr-TR" sz="1100" b="0" i="0" u="none" strike="noStrike">
                        <a:effectLst/>
                        <a:latin typeface="Arial Tur"/>
                      </a:endParaRPr>
                    </a:p>
                  </a:txBody>
                  <a:tcPr marL="7943" marR="7943" marT="5960" marB="0" anchor="b"/>
                </a:tc>
                <a:tc>
                  <a:txBody>
                    <a:bodyPr/>
                    <a:lstStyle/>
                    <a:p>
                      <a:pPr algn="l" fontAlgn="b"/>
                      <a:r>
                        <a:rPr lang="tr-TR" sz="1100" u="none" strike="noStrike">
                          <a:effectLst/>
                        </a:rPr>
                        <a:t>Kitajima, 2010 </a:t>
                      </a:r>
                      <a:endParaRPr lang="tr-TR" sz="1100" b="0" i="0" u="none" strike="noStrike">
                        <a:effectLst/>
                        <a:latin typeface="Arial Tur"/>
                      </a:endParaRPr>
                    </a:p>
                  </a:txBody>
                  <a:tcPr marL="7943" marR="7943" marT="5960" marB="0" anchor="b"/>
                </a:tc>
                <a:extLst>
                  <a:ext uri="{0D108BD9-81ED-4DB2-BD59-A6C34878D82A}">
                    <a16:rowId xmlns:a16="http://schemas.microsoft.com/office/drawing/2014/main" val="10007"/>
                  </a:ext>
                </a:extLst>
              </a:tr>
              <a:tr h="166010">
                <a:tc>
                  <a:txBody>
                    <a:bodyPr/>
                    <a:lstStyle/>
                    <a:p>
                      <a:pPr algn="r" fontAlgn="b"/>
                      <a:r>
                        <a:rPr lang="tr-TR" sz="1100" u="none" strike="noStrike">
                          <a:effectLst/>
                        </a:rPr>
                        <a:t>8</a:t>
                      </a:r>
                      <a:endParaRPr lang="tr-TR" sz="1100" b="0" i="0" u="none" strike="noStrike">
                        <a:effectLst/>
                        <a:latin typeface="Arial Tur"/>
                      </a:endParaRPr>
                    </a:p>
                  </a:txBody>
                  <a:tcPr marL="7943" marR="7943" marT="5960" marB="0" anchor="b"/>
                </a:tc>
                <a:tc>
                  <a:txBody>
                    <a:bodyPr/>
                    <a:lstStyle/>
                    <a:p>
                      <a:pPr algn="l" fontAlgn="b"/>
                      <a:r>
                        <a:rPr lang="tr-TR" sz="1100" u="none" strike="noStrike">
                          <a:effectLst/>
                        </a:rPr>
                        <a:t>Mill Creek tüneli/USA</a:t>
                      </a:r>
                      <a:endParaRPr lang="tr-TR" sz="1100" b="0" i="0" u="none" strike="noStrike">
                        <a:effectLst/>
                        <a:latin typeface="Arial Tur"/>
                      </a:endParaRPr>
                    </a:p>
                  </a:txBody>
                  <a:tcPr marL="7943" marR="7943" marT="5960" marB="0" anchor="b"/>
                </a:tc>
                <a:tc>
                  <a:txBody>
                    <a:bodyPr/>
                    <a:lstStyle/>
                    <a:p>
                      <a:pPr algn="ctr" fontAlgn="b"/>
                      <a:r>
                        <a:rPr lang="tr-TR" sz="1100" u="none" strike="noStrike">
                          <a:effectLst/>
                        </a:rPr>
                        <a:t>4,65</a:t>
                      </a:r>
                      <a:endParaRPr lang="tr-TR" sz="1100" b="0" i="0" u="none" strike="noStrike">
                        <a:effectLst/>
                        <a:latin typeface="Arial Tur"/>
                      </a:endParaRPr>
                    </a:p>
                  </a:txBody>
                  <a:tcPr marL="7943" marR="7943" marT="5960" marB="0" anchor="b"/>
                </a:tc>
                <a:tc>
                  <a:txBody>
                    <a:bodyPr/>
                    <a:lstStyle/>
                    <a:p>
                      <a:pPr algn="ctr" fontAlgn="b"/>
                      <a:r>
                        <a:rPr lang="tr-TR" sz="1100" u="none" strike="noStrike">
                          <a:effectLst/>
                        </a:rPr>
                        <a:t>7,8</a:t>
                      </a:r>
                      <a:endParaRPr lang="tr-TR" sz="1100" b="0" i="0" u="none" strike="noStrike">
                        <a:effectLst/>
                        <a:latin typeface="Arial Tur"/>
                      </a:endParaRPr>
                    </a:p>
                  </a:txBody>
                  <a:tcPr marL="7943" marR="7943" marT="5960" marB="0" anchor="b"/>
                </a:tc>
                <a:tc>
                  <a:txBody>
                    <a:bodyPr/>
                    <a:lstStyle/>
                    <a:p>
                      <a:pPr algn="l" fontAlgn="b"/>
                      <a:r>
                        <a:rPr lang="tr-TR" sz="1100" u="none" strike="noStrike">
                          <a:effectLst/>
                        </a:rPr>
                        <a:t>shielded TBM</a:t>
                      </a:r>
                      <a:endParaRPr lang="tr-TR" sz="1100" b="0" i="0" u="none" strike="noStrike">
                        <a:effectLst/>
                        <a:latin typeface="Arial Tur"/>
                      </a:endParaRPr>
                    </a:p>
                  </a:txBody>
                  <a:tcPr marL="7943" marR="7943" marT="5960" marB="0" anchor="b"/>
                </a:tc>
                <a:tc>
                  <a:txBody>
                    <a:bodyPr/>
                    <a:lstStyle/>
                    <a:p>
                      <a:pPr algn="r" fontAlgn="b"/>
                      <a:r>
                        <a:rPr lang="tr-TR" sz="1100" u="none" strike="noStrike">
                          <a:effectLst/>
                        </a:rPr>
                        <a:t>09.08.2004</a:t>
                      </a:r>
                      <a:endParaRPr lang="tr-TR" sz="1100" b="0" i="0" u="none" strike="noStrike">
                        <a:effectLst/>
                        <a:latin typeface="Arial Tur"/>
                      </a:endParaRPr>
                    </a:p>
                  </a:txBody>
                  <a:tcPr marL="7943" marR="7943" marT="5960" marB="0" anchor="b"/>
                </a:tc>
                <a:tc>
                  <a:txBody>
                    <a:bodyPr/>
                    <a:lstStyle/>
                    <a:p>
                      <a:pPr algn="ctr" fontAlgn="b"/>
                      <a:endParaRPr lang="tr-TR" sz="1100" b="0" i="0" u="none" strike="noStrike">
                        <a:effectLst/>
                        <a:latin typeface="Arial Tur"/>
                      </a:endParaRPr>
                    </a:p>
                  </a:txBody>
                  <a:tcPr marL="7943" marR="7943" marT="5960" marB="0" anchor="b"/>
                </a:tc>
                <a:tc>
                  <a:txBody>
                    <a:bodyPr/>
                    <a:lstStyle/>
                    <a:p>
                      <a:pPr algn="l" fontAlgn="b"/>
                      <a:r>
                        <a:rPr lang="tr-TR" sz="1100" u="none" strike="noStrike">
                          <a:effectLst/>
                        </a:rPr>
                        <a:t>Schafer  vd., 2007</a:t>
                      </a:r>
                      <a:endParaRPr lang="tr-TR" sz="1100" b="0" i="0" u="none" strike="noStrike">
                        <a:effectLst/>
                        <a:latin typeface="Arial Tur"/>
                      </a:endParaRPr>
                    </a:p>
                  </a:txBody>
                  <a:tcPr marL="7943" marR="7943" marT="5960" marB="0" anchor="b"/>
                </a:tc>
                <a:extLst>
                  <a:ext uri="{0D108BD9-81ED-4DB2-BD59-A6C34878D82A}">
                    <a16:rowId xmlns:a16="http://schemas.microsoft.com/office/drawing/2014/main" val="10008"/>
                  </a:ext>
                </a:extLst>
              </a:tr>
              <a:tr h="326060">
                <a:tc>
                  <a:txBody>
                    <a:bodyPr/>
                    <a:lstStyle/>
                    <a:p>
                      <a:pPr algn="r" fontAlgn="b"/>
                      <a:r>
                        <a:rPr lang="tr-TR" sz="1100" u="none" strike="noStrike">
                          <a:effectLst/>
                        </a:rPr>
                        <a:t>9</a:t>
                      </a:r>
                      <a:endParaRPr lang="tr-TR" sz="1100" b="0" i="0" u="none" strike="noStrike">
                        <a:effectLst/>
                        <a:latin typeface="Arial Tur"/>
                      </a:endParaRPr>
                    </a:p>
                  </a:txBody>
                  <a:tcPr marL="7943" marR="7943" marT="5960" marB="0" anchor="b"/>
                </a:tc>
                <a:tc>
                  <a:txBody>
                    <a:bodyPr/>
                    <a:lstStyle/>
                    <a:p>
                      <a:pPr algn="l" fontAlgn="b"/>
                      <a:r>
                        <a:rPr lang="tr-TR" sz="1100" u="none" strike="noStrike">
                          <a:effectLst/>
                        </a:rPr>
                        <a:t>Electric cable tüneli/Hong Hong</a:t>
                      </a:r>
                      <a:endParaRPr lang="tr-TR" sz="1100" b="0" i="0" u="none" strike="noStrike">
                        <a:effectLst/>
                        <a:latin typeface="Arial Tur"/>
                      </a:endParaRPr>
                    </a:p>
                  </a:txBody>
                  <a:tcPr marL="7943" marR="7943" marT="5960" marB="0" anchor="b"/>
                </a:tc>
                <a:tc>
                  <a:txBody>
                    <a:bodyPr/>
                    <a:lstStyle/>
                    <a:p>
                      <a:pPr algn="ctr" fontAlgn="b"/>
                      <a:endParaRPr lang="tr-TR" sz="1100" b="0" i="0" u="none" strike="noStrike">
                        <a:effectLst/>
                        <a:latin typeface="Arial Tur"/>
                      </a:endParaRPr>
                    </a:p>
                  </a:txBody>
                  <a:tcPr marL="7943" marR="7943" marT="5960" marB="0" anchor="b"/>
                </a:tc>
                <a:tc>
                  <a:txBody>
                    <a:bodyPr/>
                    <a:lstStyle/>
                    <a:p>
                      <a:pPr algn="ctr" fontAlgn="b"/>
                      <a:r>
                        <a:rPr lang="tr-TR" sz="1100" u="none" strike="noStrike">
                          <a:effectLst/>
                        </a:rPr>
                        <a:t>4,5</a:t>
                      </a:r>
                      <a:endParaRPr lang="tr-TR" sz="1100" b="0" i="0" u="none" strike="noStrike">
                        <a:effectLst/>
                        <a:latin typeface="Arial Tur"/>
                      </a:endParaRPr>
                    </a:p>
                  </a:txBody>
                  <a:tcPr marL="7943" marR="7943" marT="5960" marB="0" anchor="b"/>
                </a:tc>
                <a:tc>
                  <a:txBody>
                    <a:bodyPr/>
                    <a:lstStyle/>
                    <a:p>
                      <a:pPr algn="l" fontAlgn="b"/>
                      <a:endParaRPr lang="tr-TR" sz="1100" b="0" i="0" u="none" strike="noStrike">
                        <a:effectLst/>
                        <a:latin typeface="Arial Tur"/>
                      </a:endParaRPr>
                    </a:p>
                  </a:txBody>
                  <a:tcPr marL="7943" marR="7943" marT="5960" marB="0" anchor="b"/>
                </a:tc>
                <a:tc>
                  <a:txBody>
                    <a:bodyPr/>
                    <a:lstStyle/>
                    <a:p>
                      <a:pPr algn="r" fontAlgn="b"/>
                      <a:r>
                        <a:rPr lang="tr-TR" sz="1100" u="none" strike="noStrike">
                          <a:effectLst/>
                        </a:rPr>
                        <a:t>19.03.2004</a:t>
                      </a:r>
                      <a:endParaRPr lang="tr-TR" sz="1100" b="0" i="0" u="none" strike="noStrike">
                        <a:effectLst/>
                        <a:latin typeface="Arial Tur"/>
                      </a:endParaRPr>
                    </a:p>
                  </a:txBody>
                  <a:tcPr marL="7943" marR="7943" marT="5960" marB="0" anchor="b"/>
                </a:tc>
                <a:tc>
                  <a:txBody>
                    <a:bodyPr/>
                    <a:lstStyle/>
                    <a:p>
                      <a:pPr algn="ctr" fontAlgn="b"/>
                      <a:endParaRPr lang="tr-TR" sz="1100" b="0" i="0" u="none" strike="noStrike">
                        <a:effectLst/>
                        <a:latin typeface="Arial Tur"/>
                      </a:endParaRPr>
                    </a:p>
                  </a:txBody>
                  <a:tcPr marL="7943" marR="7943" marT="5960" marB="0" anchor="b"/>
                </a:tc>
                <a:tc>
                  <a:txBody>
                    <a:bodyPr/>
                    <a:lstStyle/>
                    <a:p>
                      <a:pPr algn="l" fontAlgn="b"/>
                      <a:r>
                        <a:rPr lang="tr-TR" sz="1100" u="none" strike="noStrike">
                          <a:effectLst/>
                        </a:rPr>
                        <a:t>Wightman ve Mackay, 2008</a:t>
                      </a:r>
                      <a:endParaRPr lang="tr-TR" sz="1100" b="0" i="0" u="none" strike="noStrike">
                        <a:effectLst/>
                        <a:latin typeface="Arial Tur"/>
                      </a:endParaRPr>
                    </a:p>
                  </a:txBody>
                  <a:tcPr marL="7943" marR="7943" marT="5960" marB="0" anchor="b"/>
                </a:tc>
                <a:extLst>
                  <a:ext uri="{0D108BD9-81ED-4DB2-BD59-A6C34878D82A}">
                    <a16:rowId xmlns:a16="http://schemas.microsoft.com/office/drawing/2014/main" val="10009"/>
                  </a:ext>
                </a:extLst>
              </a:tr>
              <a:tr h="326060">
                <a:tc>
                  <a:txBody>
                    <a:bodyPr/>
                    <a:lstStyle/>
                    <a:p>
                      <a:pPr algn="r" fontAlgn="b"/>
                      <a:r>
                        <a:rPr lang="tr-TR" sz="1100" u="none" strike="noStrike">
                          <a:effectLst/>
                        </a:rPr>
                        <a:t>10</a:t>
                      </a:r>
                      <a:endParaRPr lang="tr-TR" sz="1100" b="0" i="0" u="none" strike="noStrike">
                        <a:effectLst/>
                        <a:latin typeface="Arial Tur"/>
                      </a:endParaRPr>
                    </a:p>
                  </a:txBody>
                  <a:tcPr marL="7943" marR="7943" marT="5960" marB="0" anchor="b"/>
                </a:tc>
                <a:tc>
                  <a:txBody>
                    <a:bodyPr/>
                    <a:lstStyle/>
                    <a:p>
                      <a:pPr algn="l" fontAlgn="b"/>
                      <a:r>
                        <a:rPr lang="tr-TR" sz="1100" u="none" strike="noStrike">
                          <a:effectLst/>
                        </a:rPr>
                        <a:t>Zagros tüneli/İran</a:t>
                      </a:r>
                      <a:endParaRPr lang="tr-TR" sz="1100" b="0" i="0" u="none" strike="noStrike">
                        <a:effectLst/>
                        <a:latin typeface="Arial Tur"/>
                      </a:endParaRPr>
                    </a:p>
                  </a:txBody>
                  <a:tcPr marL="7943" marR="7943" marT="5960" marB="0" anchor="b"/>
                </a:tc>
                <a:tc>
                  <a:txBody>
                    <a:bodyPr/>
                    <a:lstStyle/>
                    <a:p>
                      <a:pPr algn="ctr" fontAlgn="b"/>
                      <a:r>
                        <a:rPr lang="tr-TR" sz="1100" u="none" strike="noStrike">
                          <a:effectLst/>
                        </a:rPr>
                        <a:t>26</a:t>
                      </a:r>
                      <a:endParaRPr lang="tr-TR" sz="1100" b="0" i="0" u="none" strike="noStrike">
                        <a:effectLst/>
                        <a:latin typeface="Arial Tur"/>
                      </a:endParaRPr>
                    </a:p>
                  </a:txBody>
                  <a:tcPr marL="7943" marR="7943" marT="5960" marB="0" anchor="b"/>
                </a:tc>
                <a:tc>
                  <a:txBody>
                    <a:bodyPr/>
                    <a:lstStyle/>
                    <a:p>
                      <a:pPr algn="ctr" fontAlgn="b"/>
                      <a:r>
                        <a:rPr lang="tr-TR" sz="1100" u="none" strike="noStrike">
                          <a:effectLst/>
                        </a:rPr>
                        <a:t>6,73</a:t>
                      </a:r>
                      <a:endParaRPr lang="tr-TR" sz="1100" b="0" i="0" u="none" strike="noStrike">
                        <a:effectLst/>
                        <a:latin typeface="Arial Tur"/>
                      </a:endParaRPr>
                    </a:p>
                  </a:txBody>
                  <a:tcPr marL="7943" marR="7943" marT="5960" marB="0" anchor="b"/>
                </a:tc>
                <a:tc>
                  <a:txBody>
                    <a:bodyPr/>
                    <a:lstStyle/>
                    <a:p>
                      <a:pPr algn="l" fontAlgn="b"/>
                      <a:r>
                        <a:rPr lang="tr-TR" sz="1100" u="none" strike="noStrike">
                          <a:effectLst/>
                        </a:rPr>
                        <a:t>double shield TBM</a:t>
                      </a:r>
                      <a:endParaRPr lang="tr-TR" sz="1100" b="0" i="0" u="none" strike="noStrike">
                        <a:effectLst/>
                        <a:latin typeface="Arial Tur"/>
                      </a:endParaRPr>
                    </a:p>
                  </a:txBody>
                  <a:tcPr marL="7943" marR="7943" marT="5960" marB="0" anchor="b"/>
                </a:tc>
                <a:tc>
                  <a:txBody>
                    <a:bodyPr/>
                    <a:lstStyle/>
                    <a:p>
                      <a:pPr algn="l" fontAlgn="b"/>
                      <a:endParaRPr lang="tr-TR" sz="1100" b="0" i="0" u="none" strike="noStrike">
                        <a:effectLst/>
                        <a:latin typeface="Arial Tur"/>
                      </a:endParaRPr>
                    </a:p>
                  </a:txBody>
                  <a:tcPr marL="7943" marR="7943" marT="5960" marB="0" anchor="b"/>
                </a:tc>
                <a:tc>
                  <a:txBody>
                    <a:bodyPr/>
                    <a:lstStyle/>
                    <a:p>
                      <a:pPr algn="ctr" fontAlgn="b"/>
                      <a:r>
                        <a:rPr lang="tr-TR" sz="1100" u="none" strike="noStrike">
                          <a:effectLst/>
                        </a:rPr>
                        <a:t>0</a:t>
                      </a:r>
                      <a:endParaRPr lang="tr-TR" sz="1100" b="0" i="0" u="none" strike="noStrike">
                        <a:effectLst/>
                        <a:latin typeface="Arial Tur"/>
                      </a:endParaRPr>
                    </a:p>
                  </a:txBody>
                  <a:tcPr marL="7943" marR="7943" marT="5960" marB="0" anchor="b"/>
                </a:tc>
                <a:tc>
                  <a:txBody>
                    <a:bodyPr/>
                    <a:lstStyle/>
                    <a:p>
                      <a:pPr algn="l" fontAlgn="b"/>
                      <a:r>
                        <a:rPr lang="tr-TR" sz="1100" u="none" strike="noStrike">
                          <a:effectLst/>
                        </a:rPr>
                        <a:t>Shahriar  vd., 2009</a:t>
                      </a:r>
                      <a:endParaRPr lang="tr-TR" sz="1100" b="0" i="0" u="none" strike="noStrike">
                        <a:effectLst/>
                        <a:latin typeface="Arial Tur"/>
                      </a:endParaRPr>
                    </a:p>
                  </a:txBody>
                  <a:tcPr marL="7943" marR="7943" marT="5960" marB="0" anchor="b"/>
                </a:tc>
                <a:extLst>
                  <a:ext uri="{0D108BD9-81ED-4DB2-BD59-A6C34878D82A}">
                    <a16:rowId xmlns:a16="http://schemas.microsoft.com/office/drawing/2014/main" val="10010"/>
                  </a:ext>
                </a:extLst>
              </a:tr>
              <a:tr h="326060">
                <a:tc>
                  <a:txBody>
                    <a:bodyPr/>
                    <a:lstStyle/>
                    <a:p>
                      <a:pPr algn="r" fontAlgn="b"/>
                      <a:r>
                        <a:rPr lang="tr-TR" sz="1100" u="none" strike="noStrike">
                          <a:effectLst/>
                        </a:rPr>
                        <a:t>11</a:t>
                      </a:r>
                      <a:endParaRPr lang="tr-TR" sz="1100" b="0" i="0" u="none" strike="noStrike">
                        <a:effectLst/>
                        <a:latin typeface="Arial Tur"/>
                      </a:endParaRPr>
                    </a:p>
                  </a:txBody>
                  <a:tcPr marL="7943" marR="7943" marT="5960" marB="0" anchor="b"/>
                </a:tc>
                <a:tc>
                  <a:txBody>
                    <a:bodyPr/>
                    <a:lstStyle/>
                    <a:p>
                      <a:pPr algn="l" fontAlgn="b"/>
                      <a:r>
                        <a:rPr lang="tr-TR" sz="1100" u="none" strike="noStrike">
                          <a:effectLst/>
                        </a:rPr>
                        <a:t>Variante de Pajeres tüneli/İspanya</a:t>
                      </a:r>
                      <a:endParaRPr lang="tr-TR" sz="1100" b="0" i="0" u="none" strike="noStrike">
                        <a:effectLst/>
                        <a:latin typeface="Arial Tur"/>
                      </a:endParaRPr>
                    </a:p>
                  </a:txBody>
                  <a:tcPr marL="7943" marR="7943" marT="5960" marB="0" anchor="b"/>
                </a:tc>
                <a:tc>
                  <a:txBody>
                    <a:bodyPr/>
                    <a:lstStyle/>
                    <a:p>
                      <a:pPr algn="ctr" fontAlgn="b"/>
                      <a:endParaRPr lang="tr-TR" sz="1100" b="0" i="0" u="none" strike="noStrike">
                        <a:effectLst/>
                        <a:latin typeface="Arial Tur"/>
                      </a:endParaRPr>
                    </a:p>
                  </a:txBody>
                  <a:tcPr marL="7943" marR="7943" marT="5960" marB="0" anchor="b"/>
                </a:tc>
                <a:tc>
                  <a:txBody>
                    <a:bodyPr/>
                    <a:lstStyle/>
                    <a:p>
                      <a:pPr algn="ctr" fontAlgn="b"/>
                      <a:endParaRPr lang="tr-TR" sz="1100" b="0" i="0" u="none" strike="noStrike">
                        <a:effectLst/>
                        <a:latin typeface="Arial Tur"/>
                      </a:endParaRPr>
                    </a:p>
                  </a:txBody>
                  <a:tcPr marL="7943" marR="7943" marT="5960" marB="0" anchor="b"/>
                </a:tc>
                <a:tc>
                  <a:txBody>
                    <a:bodyPr/>
                    <a:lstStyle/>
                    <a:p>
                      <a:pPr algn="l" fontAlgn="b"/>
                      <a:r>
                        <a:rPr lang="en-US" sz="1100" u="none" strike="noStrike">
                          <a:effectLst/>
                        </a:rPr>
                        <a:t>single shielded hard rock TBM</a:t>
                      </a:r>
                      <a:endParaRPr lang="en-US" sz="1100" b="0" i="0" u="none" strike="noStrike">
                        <a:effectLst/>
                        <a:latin typeface="Arial Tur"/>
                      </a:endParaRPr>
                    </a:p>
                  </a:txBody>
                  <a:tcPr marL="7943" marR="7943" marT="5960" marB="0" anchor="b"/>
                </a:tc>
                <a:tc>
                  <a:txBody>
                    <a:bodyPr/>
                    <a:lstStyle/>
                    <a:p>
                      <a:pPr algn="l" fontAlgn="b"/>
                      <a:endParaRPr lang="tr-TR" sz="1100" b="0" i="0" u="none" strike="noStrike">
                        <a:effectLst/>
                        <a:latin typeface="Arial Tur"/>
                      </a:endParaRPr>
                    </a:p>
                  </a:txBody>
                  <a:tcPr marL="7943" marR="7943" marT="5960" marB="0" anchor="b"/>
                </a:tc>
                <a:tc>
                  <a:txBody>
                    <a:bodyPr/>
                    <a:lstStyle/>
                    <a:p>
                      <a:pPr algn="ctr" fontAlgn="b"/>
                      <a:endParaRPr lang="tr-TR" sz="1100" b="0" i="0" u="none" strike="noStrike">
                        <a:effectLst/>
                        <a:latin typeface="Arial Tur"/>
                      </a:endParaRPr>
                    </a:p>
                  </a:txBody>
                  <a:tcPr marL="7943" marR="7943" marT="5960" marB="0" anchor="b"/>
                </a:tc>
                <a:tc>
                  <a:txBody>
                    <a:bodyPr/>
                    <a:lstStyle/>
                    <a:p>
                      <a:pPr algn="l" fontAlgn="b"/>
                      <a:r>
                        <a:rPr lang="tr-TR" sz="1100" u="none" strike="noStrike">
                          <a:effectLst/>
                        </a:rPr>
                        <a:t>Rodriguez ve Lombardia 2010</a:t>
                      </a:r>
                      <a:endParaRPr lang="tr-TR" sz="1100" b="0" i="0" u="none" strike="noStrike">
                        <a:effectLst/>
                        <a:latin typeface="Arial Tur"/>
                      </a:endParaRPr>
                    </a:p>
                  </a:txBody>
                  <a:tcPr marL="7943" marR="7943" marT="5960" marB="0" anchor="b"/>
                </a:tc>
                <a:extLst>
                  <a:ext uri="{0D108BD9-81ED-4DB2-BD59-A6C34878D82A}">
                    <a16:rowId xmlns:a16="http://schemas.microsoft.com/office/drawing/2014/main" val="10011"/>
                  </a:ext>
                </a:extLst>
              </a:tr>
              <a:tr h="326060">
                <a:tc>
                  <a:txBody>
                    <a:bodyPr/>
                    <a:lstStyle/>
                    <a:p>
                      <a:pPr algn="r" fontAlgn="b"/>
                      <a:r>
                        <a:rPr lang="tr-TR" sz="1100" u="none" strike="noStrike">
                          <a:effectLst/>
                        </a:rPr>
                        <a:t>12</a:t>
                      </a:r>
                      <a:endParaRPr lang="tr-TR" sz="1100" b="0" i="0" u="none" strike="noStrike">
                        <a:effectLst/>
                        <a:latin typeface="Arial Tur"/>
                      </a:endParaRPr>
                    </a:p>
                  </a:txBody>
                  <a:tcPr marL="7943" marR="7943" marT="5960" marB="0" anchor="b"/>
                </a:tc>
                <a:tc>
                  <a:txBody>
                    <a:bodyPr/>
                    <a:lstStyle/>
                    <a:p>
                      <a:pPr algn="l" fontAlgn="b"/>
                      <a:r>
                        <a:rPr lang="tr-TR" sz="1100" u="none" strike="noStrike" dirty="0" err="1">
                          <a:effectLst/>
                        </a:rPr>
                        <a:t>İski</a:t>
                      </a:r>
                      <a:r>
                        <a:rPr lang="tr-TR" sz="1100" u="none" strike="noStrike" dirty="0">
                          <a:effectLst/>
                        </a:rPr>
                        <a:t> </a:t>
                      </a:r>
                      <a:r>
                        <a:rPr lang="tr-TR" sz="1100" u="none" strike="noStrike" dirty="0" err="1">
                          <a:effectLst/>
                        </a:rPr>
                        <a:t>Atıksu</a:t>
                      </a:r>
                      <a:r>
                        <a:rPr lang="tr-TR" sz="1100" u="none" strike="noStrike" dirty="0">
                          <a:effectLst/>
                        </a:rPr>
                        <a:t> Tüneli/Türkiye</a:t>
                      </a:r>
                      <a:endParaRPr lang="tr-TR" sz="1100" b="0" i="0" u="none" strike="noStrike" dirty="0">
                        <a:effectLst/>
                        <a:latin typeface="Arial Tur"/>
                      </a:endParaRPr>
                    </a:p>
                  </a:txBody>
                  <a:tcPr marL="7943" marR="7943" marT="5960" marB="0" anchor="b"/>
                </a:tc>
                <a:tc>
                  <a:txBody>
                    <a:bodyPr/>
                    <a:lstStyle/>
                    <a:p>
                      <a:pPr algn="ctr" fontAlgn="b"/>
                      <a:r>
                        <a:rPr lang="tr-TR" sz="1100" u="none" strike="noStrike">
                          <a:effectLst/>
                        </a:rPr>
                        <a:t>4,5</a:t>
                      </a:r>
                      <a:endParaRPr lang="tr-TR" sz="1100" b="0" i="0" u="none" strike="noStrike">
                        <a:effectLst/>
                        <a:latin typeface="Arial Tur"/>
                      </a:endParaRPr>
                    </a:p>
                  </a:txBody>
                  <a:tcPr marL="7943" marR="7943" marT="5960" marB="0" anchor="b"/>
                </a:tc>
                <a:tc>
                  <a:txBody>
                    <a:bodyPr/>
                    <a:lstStyle/>
                    <a:p>
                      <a:pPr algn="ctr" fontAlgn="b"/>
                      <a:r>
                        <a:rPr lang="tr-TR" sz="1100" u="none" strike="noStrike">
                          <a:effectLst/>
                        </a:rPr>
                        <a:t>7</a:t>
                      </a:r>
                      <a:endParaRPr lang="tr-TR" sz="1100" b="0" i="0" u="none" strike="noStrike">
                        <a:effectLst/>
                        <a:latin typeface="Arial Tur"/>
                      </a:endParaRPr>
                    </a:p>
                  </a:txBody>
                  <a:tcPr marL="7943" marR="7943" marT="5960" marB="0" anchor="b"/>
                </a:tc>
                <a:tc>
                  <a:txBody>
                    <a:bodyPr/>
                    <a:lstStyle/>
                    <a:p>
                      <a:pPr algn="l" fontAlgn="b"/>
                      <a:r>
                        <a:rPr lang="tr-TR" sz="1100" u="none" strike="noStrike">
                          <a:effectLst/>
                        </a:rPr>
                        <a:t>EPB-TBM</a:t>
                      </a:r>
                      <a:endParaRPr lang="tr-TR" sz="1100" b="0" i="0" u="none" strike="noStrike">
                        <a:effectLst/>
                        <a:latin typeface="Arial Tur"/>
                      </a:endParaRPr>
                    </a:p>
                  </a:txBody>
                  <a:tcPr marL="7943" marR="7943" marT="5960" marB="0" anchor="b"/>
                </a:tc>
                <a:tc>
                  <a:txBody>
                    <a:bodyPr/>
                    <a:lstStyle/>
                    <a:p>
                      <a:pPr algn="r" fontAlgn="b"/>
                      <a:r>
                        <a:rPr lang="tr-TR" sz="1100" u="none" strike="noStrike">
                          <a:effectLst/>
                        </a:rPr>
                        <a:t>20.05.2010</a:t>
                      </a:r>
                      <a:endParaRPr lang="tr-TR" sz="1100" b="0" i="0" u="none" strike="noStrike">
                        <a:effectLst/>
                        <a:latin typeface="Arial Tur"/>
                      </a:endParaRPr>
                    </a:p>
                  </a:txBody>
                  <a:tcPr marL="7943" marR="7943" marT="5960" marB="0" anchor="b"/>
                </a:tc>
                <a:tc>
                  <a:txBody>
                    <a:bodyPr/>
                    <a:lstStyle/>
                    <a:p>
                      <a:pPr algn="ctr" fontAlgn="b"/>
                      <a:r>
                        <a:rPr lang="tr-TR" sz="1100" u="none" strike="noStrike">
                          <a:effectLst/>
                        </a:rPr>
                        <a:t>0</a:t>
                      </a:r>
                      <a:endParaRPr lang="tr-TR" sz="1100" b="0" i="0" u="none" strike="noStrike">
                        <a:effectLst/>
                        <a:latin typeface="Arial Tur"/>
                      </a:endParaRPr>
                    </a:p>
                  </a:txBody>
                  <a:tcPr marL="7943" marR="7943" marT="5960" marB="0" anchor="b"/>
                </a:tc>
                <a:tc>
                  <a:txBody>
                    <a:bodyPr/>
                    <a:lstStyle/>
                    <a:p>
                      <a:pPr algn="l" fontAlgn="b"/>
                      <a:r>
                        <a:rPr lang="tr-TR" sz="1100" u="none" strike="noStrike" dirty="0" err="1">
                          <a:effectLst/>
                        </a:rPr>
                        <a:t>Copur</a:t>
                      </a:r>
                      <a:r>
                        <a:rPr lang="tr-TR" sz="1100" u="none" strike="noStrike" dirty="0">
                          <a:effectLst/>
                        </a:rPr>
                        <a:t> vd., 2012</a:t>
                      </a:r>
                      <a:endParaRPr lang="tr-TR" sz="1100" b="0" i="0" u="none" strike="noStrike" dirty="0">
                        <a:effectLst/>
                        <a:latin typeface="Arial Tur"/>
                      </a:endParaRPr>
                    </a:p>
                  </a:txBody>
                  <a:tcPr marL="7943" marR="7943" marT="5960" marB="0" anchor="b"/>
                </a:tc>
                <a:extLst>
                  <a:ext uri="{0D108BD9-81ED-4DB2-BD59-A6C34878D82A}">
                    <a16:rowId xmlns:a16="http://schemas.microsoft.com/office/drawing/2014/main" val="10012"/>
                  </a:ext>
                </a:extLst>
              </a:tr>
            </a:tbl>
          </a:graphicData>
        </a:graphic>
      </p:graphicFrame>
      <p:sp>
        <p:nvSpPr>
          <p:cNvPr id="6" name="Slayt Numarası Yer Tutucusu 5"/>
          <p:cNvSpPr>
            <a:spLocks noGrp="1"/>
          </p:cNvSpPr>
          <p:nvPr>
            <p:ph type="sldNum" sz="quarter" idx="12"/>
          </p:nvPr>
        </p:nvSpPr>
        <p:spPr/>
        <p:txBody>
          <a:bodyPr>
            <a:normAutofit/>
          </a:bodyPr>
          <a:lstStyle/>
          <a:p>
            <a:pPr>
              <a:defRPr/>
            </a:pPr>
            <a:fld id="{64B63CF7-9A3C-42CD-BE59-5570653A3A3D}" type="slidenum">
              <a:rPr lang="tr-TR" smtClean="0"/>
              <a:pPr>
                <a:defRPr/>
              </a:pPr>
              <a:t>53</a:t>
            </a:fld>
            <a:endParaRPr lang="tr-TR"/>
          </a:p>
        </p:txBody>
      </p:sp>
    </p:spTree>
    <p:extLst>
      <p:ext uri="{BB962C8B-B14F-4D97-AF65-F5344CB8AC3E}">
        <p14:creationId xmlns:p14="http://schemas.microsoft.com/office/powerpoint/2010/main" val="4008734234"/>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txBox="1">
            <a:spLocks noChangeArrowheads="1"/>
          </p:cNvSpPr>
          <p:nvPr/>
        </p:nvSpPr>
        <p:spPr>
          <a:xfrm>
            <a:off x="6857" y="2132857"/>
            <a:ext cx="5429239" cy="1566863"/>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lang="tr-T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lang="tr-T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lang="tr-T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lang="tr-T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lang="tr-T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None/>
              <a:defRPr kumimoji="0" lang="tr-T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lang="tr-T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lang="tr-T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lang="tr-TR" sz="1800" kern="1200" baseline="0">
                <a:solidFill>
                  <a:schemeClr val="tx1"/>
                </a:solidFill>
                <a:latin typeface="+mn-lt"/>
                <a:ea typeface="+mn-ea"/>
                <a:cs typeface="+mn-cs"/>
              </a:defRPr>
            </a:lvl9pPr>
          </a:lstStyle>
          <a:p>
            <a:pPr marL="609600" indent="-609600"/>
            <a:r>
              <a:rPr lang="tr-TR" sz="1500" dirty="0"/>
              <a:t>1 mm den küçük, (1mm-0.1 mikron) hava içinde </a:t>
            </a:r>
            <a:r>
              <a:rPr lang="tr-TR" sz="1500" b="1" dirty="0"/>
              <a:t>asılı</a:t>
            </a:r>
            <a:r>
              <a:rPr lang="tr-TR" sz="1500" dirty="0"/>
              <a:t> kalabilen parçacıklardır. </a:t>
            </a:r>
          </a:p>
          <a:p>
            <a:pPr marL="609600" indent="-609600"/>
            <a:r>
              <a:rPr lang="tr-TR" sz="1500" dirty="0"/>
              <a:t>100 mikrondan büyük tozlar artan bir hızla yere düşer.</a:t>
            </a:r>
          </a:p>
          <a:p>
            <a:pPr marL="609600" indent="-609600"/>
            <a:r>
              <a:rPr lang="tr-TR" sz="1500" dirty="0"/>
              <a:t>5-100 mikron arası sabit hızla düşer.</a:t>
            </a:r>
          </a:p>
          <a:p>
            <a:pPr marL="609600" indent="-609600"/>
            <a:r>
              <a:rPr lang="tr-TR" sz="1500" dirty="0"/>
              <a:t>0.1 mikronun altı asla yere düşmez.</a:t>
            </a:r>
          </a:p>
        </p:txBody>
      </p:sp>
      <p:pic>
        <p:nvPicPr>
          <p:cNvPr id="5" name="Picture 5" descr="DSC00021"/>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144748" y="2132857"/>
            <a:ext cx="3025511" cy="2269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lo 5"/>
          <p:cNvGraphicFramePr>
            <a:graphicFrameLocks noGrp="1"/>
          </p:cNvGraphicFramePr>
          <p:nvPr/>
        </p:nvGraphicFramePr>
        <p:xfrm>
          <a:off x="80963" y="3781426"/>
          <a:ext cx="2906712" cy="2017713"/>
        </p:xfrm>
        <a:graphic>
          <a:graphicData uri="http://schemas.openxmlformats.org/drawingml/2006/table">
            <a:tbl>
              <a:tblPr>
                <a:tableStyleId>{5C22544A-7EE6-4342-B048-85BDC9FD1C3A}</a:tableStyleId>
              </a:tblPr>
              <a:tblGrid>
                <a:gridCol w="1099805">
                  <a:extLst>
                    <a:ext uri="{9D8B030D-6E8A-4147-A177-3AD203B41FA5}">
                      <a16:colId xmlns:a16="http://schemas.microsoft.com/office/drawing/2014/main" val="20000"/>
                    </a:ext>
                  </a:extLst>
                </a:gridCol>
                <a:gridCol w="935610">
                  <a:extLst>
                    <a:ext uri="{9D8B030D-6E8A-4147-A177-3AD203B41FA5}">
                      <a16:colId xmlns:a16="http://schemas.microsoft.com/office/drawing/2014/main" val="20001"/>
                    </a:ext>
                  </a:extLst>
                </a:gridCol>
                <a:gridCol w="871297">
                  <a:extLst>
                    <a:ext uri="{9D8B030D-6E8A-4147-A177-3AD203B41FA5}">
                      <a16:colId xmlns:a16="http://schemas.microsoft.com/office/drawing/2014/main" val="20002"/>
                    </a:ext>
                  </a:extLst>
                </a:gridCol>
              </a:tblGrid>
              <a:tr h="497283">
                <a:tc>
                  <a:txBody>
                    <a:bodyPr/>
                    <a:lstStyle/>
                    <a:p>
                      <a:pPr algn="l" fontAlgn="b"/>
                      <a:r>
                        <a:rPr lang="tr-TR" sz="1500" u="none" strike="noStrike" dirty="0">
                          <a:solidFill>
                            <a:schemeClr val="tx1"/>
                          </a:solidFill>
                          <a:effectLst/>
                        </a:rPr>
                        <a:t>Çap (mikron)</a:t>
                      </a:r>
                      <a:endParaRPr lang="tr-TR" sz="1500" b="1" i="0" u="none" strike="noStrike" dirty="0">
                        <a:solidFill>
                          <a:schemeClr val="tx1"/>
                        </a:solidFill>
                        <a:effectLst/>
                        <a:latin typeface="Arial Tur"/>
                      </a:endParaRPr>
                    </a:p>
                  </a:txBody>
                  <a:tcPr marL="9524" marR="9524" marT="9527" marB="0" anchor="b">
                    <a:noFill/>
                  </a:tcPr>
                </a:tc>
                <a:tc gridSpan="2">
                  <a:txBody>
                    <a:bodyPr/>
                    <a:lstStyle/>
                    <a:p>
                      <a:pPr algn="ctr" fontAlgn="b"/>
                      <a:r>
                        <a:rPr lang="tr-TR" sz="1500" u="none" strike="noStrike" dirty="0">
                          <a:solidFill>
                            <a:schemeClr val="tx1"/>
                          </a:solidFill>
                          <a:effectLst/>
                        </a:rPr>
                        <a:t>1 m düşmesi için geçen süre</a:t>
                      </a:r>
                      <a:endParaRPr lang="tr-TR" sz="1500" b="1" i="0" u="none" strike="noStrike" dirty="0">
                        <a:solidFill>
                          <a:schemeClr val="tx1"/>
                        </a:solidFill>
                        <a:effectLst/>
                        <a:latin typeface="Arial Tur"/>
                      </a:endParaRPr>
                    </a:p>
                  </a:txBody>
                  <a:tcPr marL="9524" marR="9524" marT="9527" marB="0" anchor="b">
                    <a:noFill/>
                  </a:tcPr>
                </a:tc>
                <a:tc hMerge="1">
                  <a:txBody>
                    <a:bodyPr/>
                    <a:lstStyle/>
                    <a:p>
                      <a:endParaRPr lang="tr-TR"/>
                    </a:p>
                  </a:txBody>
                  <a:tcPr/>
                </a:tc>
                <a:extLst>
                  <a:ext uri="{0D108BD9-81ED-4DB2-BD59-A6C34878D82A}">
                    <a16:rowId xmlns:a16="http://schemas.microsoft.com/office/drawing/2014/main" val="10000"/>
                  </a:ext>
                </a:extLst>
              </a:tr>
              <a:tr h="253405">
                <a:tc>
                  <a:txBody>
                    <a:bodyPr/>
                    <a:lstStyle/>
                    <a:p>
                      <a:pPr algn="ctr" fontAlgn="b"/>
                      <a:r>
                        <a:rPr lang="tr-TR" sz="1500" u="none" strike="noStrike">
                          <a:solidFill>
                            <a:schemeClr val="tx1"/>
                          </a:solidFill>
                          <a:effectLst/>
                        </a:rPr>
                        <a:t>100</a:t>
                      </a:r>
                      <a:endParaRPr lang="tr-TR" sz="1500" b="0" i="0" u="none" strike="noStrike">
                        <a:solidFill>
                          <a:schemeClr val="tx1"/>
                        </a:solidFill>
                        <a:effectLst/>
                        <a:latin typeface="Arial Tur"/>
                      </a:endParaRPr>
                    </a:p>
                  </a:txBody>
                  <a:tcPr marL="9524" marR="9524" marT="9527" marB="0" anchor="b">
                    <a:noFill/>
                  </a:tcPr>
                </a:tc>
                <a:tc>
                  <a:txBody>
                    <a:bodyPr/>
                    <a:lstStyle/>
                    <a:p>
                      <a:pPr algn="ctr" fontAlgn="b"/>
                      <a:r>
                        <a:rPr lang="tr-TR" sz="1500" u="none" strike="noStrike" dirty="0">
                          <a:solidFill>
                            <a:schemeClr val="tx1"/>
                          </a:solidFill>
                          <a:effectLst/>
                        </a:rPr>
                        <a:t>1,3</a:t>
                      </a:r>
                      <a:endParaRPr lang="tr-TR" sz="1500" b="0" i="0" u="none" strike="noStrike" dirty="0">
                        <a:solidFill>
                          <a:schemeClr val="tx1"/>
                        </a:solidFill>
                        <a:effectLst/>
                        <a:latin typeface="Arial Tur"/>
                      </a:endParaRPr>
                    </a:p>
                  </a:txBody>
                  <a:tcPr marL="9524" marR="9524" marT="9527" marB="0" anchor="b">
                    <a:noFill/>
                  </a:tcPr>
                </a:tc>
                <a:tc>
                  <a:txBody>
                    <a:bodyPr/>
                    <a:lstStyle/>
                    <a:p>
                      <a:pPr algn="l" fontAlgn="b"/>
                      <a:r>
                        <a:rPr lang="tr-TR" sz="1500" u="none" strike="noStrike" dirty="0">
                          <a:solidFill>
                            <a:schemeClr val="tx1"/>
                          </a:solidFill>
                          <a:effectLst/>
                        </a:rPr>
                        <a:t>saniye</a:t>
                      </a:r>
                      <a:endParaRPr lang="tr-TR" sz="1500" b="0" i="0" u="none" strike="noStrike" dirty="0">
                        <a:solidFill>
                          <a:schemeClr val="tx1"/>
                        </a:solidFill>
                        <a:effectLst/>
                        <a:latin typeface="Arial Tur"/>
                      </a:endParaRPr>
                    </a:p>
                  </a:txBody>
                  <a:tcPr marL="9524" marR="9524" marT="9527" marB="0" anchor="b">
                    <a:noFill/>
                  </a:tcPr>
                </a:tc>
                <a:extLst>
                  <a:ext uri="{0D108BD9-81ED-4DB2-BD59-A6C34878D82A}">
                    <a16:rowId xmlns:a16="http://schemas.microsoft.com/office/drawing/2014/main" val="10001"/>
                  </a:ext>
                </a:extLst>
              </a:tr>
              <a:tr h="253405">
                <a:tc>
                  <a:txBody>
                    <a:bodyPr/>
                    <a:lstStyle/>
                    <a:p>
                      <a:pPr algn="ctr" fontAlgn="b"/>
                      <a:r>
                        <a:rPr lang="tr-TR" sz="1500" u="none" strike="noStrike">
                          <a:solidFill>
                            <a:schemeClr val="tx1"/>
                          </a:solidFill>
                          <a:effectLst/>
                        </a:rPr>
                        <a:t>10</a:t>
                      </a:r>
                      <a:endParaRPr lang="tr-TR" sz="1500" b="0" i="0" u="none" strike="noStrike">
                        <a:solidFill>
                          <a:schemeClr val="tx1"/>
                        </a:solidFill>
                        <a:effectLst/>
                        <a:latin typeface="Arial Tur"/>
                      </a:endParaRPr>
                    </a:p>
                  </a:txBody>
                  <a:tcPr marL="9524" marR="9524" marT="9527" marB="0" anchor="b">
                    <a:noFill/>
                  </a:tcPr>
                </a:tc>
                <a:tc>
                  <a:txBody>
                    <a:bodyPr/>
                    <a:lstStyle/>
                    <a:p>
                      <a:pPr algn="ctr" fontAlgn="b"/>
                      <a:r>
                        <a:rPr lang="tr-TR" sz="1500" u="none" strike="noStrike" dirty="0">
                          <a:solidFill>
                            <a:schemeClr val="tx1"/>
                          </a:solidFill>
                          <a:effectLst/>
                        </a:rPr>
                        <a:t>2,2</a:t>
                      </a:r>
                      <a:endParaRPr lang="tr-TR" sz="1500" b="0" i="0" u="none" strike="noStrike" dirty="0">
                        <a:solidFill>
                          <a:schemeClr val="tx1"/>
                        </a:solidFill>
                        <a:effectLst/>
                        <a:latin typeface="Arial Tur"/>
                      </a:endParaRPr>
                    </a:p>
                  </a:txBody>
                  <a:tcPr marL="9524" marR="9524" marT="9527" marB="0" anchor="b">
                    <a:noFill/>
                  </a:tcPr>
                </a:tc>
                <a:tc>
                  <a:txBody>
                    <a:bodyPr/>
                    <a:lstStyle/>
                    <a:p>
                      <a:pPr algn="l" fontAlgn="b"/>
                      <a:r>
                        <a:rPr lang="tr-TR" sz="1500" u="none" strike="noStrike" dirty="0">
                          <a:solidFill>
                            <a:schemeClr val="tx1"/>
                          </a:solidFill>
                          <a:effectLst/>
                        </a:rPr>
                        <a:t>dakika  </a:t>
                      </a:r>
                      <a:endParaRPr lang="tr-TR" sz="1500" b="0" i="0" u="none" strike="noStrike" dirty="0">
                        <a:solidFill>
                          <a:schemeClr val="tx1"/>
                        </a:solidFill>
                        <a:effectLst/>
                        <a:latin typeface="Arial Tur"/>
                      </a:endParaRPr>
                    </a:p>
                  </a:txBody>
                  <a:tcPr marL="9524" marR="9524" marT="9527" marB="0" anchor="b">
                    <a:noFill/>
                  </a:tcPr>
                </a:tc>
                <a:extLst>
                  <a:ext uri="{0D108BD9-81ED-4DB2-BD59-A6C34878D82A}">
                    <a16:rowId xmlns:a16="http://schemas.microsoft.com/office/drawing/2014/main" val="10002"/>
                  </a:ext>
                </a:extLst>
              </a:tr>
              <a:tr h="253405">
                <a:tc>
                  <a:txBody>
                    <a:bodyPr/>
                    <a:lstStyle/>
                    <a:p>
                      <a:pPr algn="ctr" fontAlgn="b"/>
                      <a:r>
                        <a:rPr lang="tr-TR" sz="1500" u="none" strike="noStrike">
                          <a:solidFill>
                            <a:schemeClr val="tx1"/>
                          </a:solidFill>
                          <a:effectLst/>
                        </a:rPr>
                        <a:t>5</a:t>
                      </a:r>
                      <a:endParaRPr lang="tr-TR" sz="1500" b="0" i="0" u="none" strike="noStrike">
                        <a:solidFill>
                          <a:schemeClr val="tx1"/>
                        </a:solidFill>
                        <a:effectLst/>
                        <a:latin typeface="Arial Tur"/>
                      </a:endParaRPr>
                    </a:p>
                  </a:txBody>
                  <a:tcPr marL="9524" marR="9524" marT="9527" marB="0" anchor="b">
                    <a:noFill/>
                  </a:tcPr>
                </a:tc>
                <a:tc>
                  <a:txBody>
                    <a:bodyPr/>
                    <a:lstStyle/>
                    <a:p>
                      <a:pPr algn="ctr" fontAlgn="b"/>
                      <a:r>
                        <a:rPr lang="tr-TR" sz="1500" u="none" strike="noStrike" dirty="0">
                          <a:solidFill>
                            <a:schemeClr val="tx1"/>
                          </a:solidFill>
                          <a:effectLst/>
                        </a:rPr>
                        <a:t>9</a:t>
                      </a:r>
                      <a:endParaRPr lang="tr-TR" sz="1500" b="0" i="0" u="none" strike="noStrike" dirty="0">
                        <a:solidFill>
                          <a:schemeClr val="tx1"/>
                        </a:solidFill>
                        <a:effectLst/>
                        <a:latin typeface="Arial Tur"/>
                      </a:endParaRPr>
                    </a:p>
                  </a:txBody>
                  <a:tcPr marL="9524" marR="9524" marT="9527" marB="0" anchor="b">
                    <a:noFill/>
                  </a:tcPr>
                </a:tc>
                <a:tc>
                  <a:txBody>
                    <a:bodyPr/>
                    <a:lstStyle/>
                    <a:p>
                      <a:pPr algn="l" fontAlgn="b"/>
                      <a:r>
                        <a:rPr lang="tr-TR" sz="1500" u="none" strike="noStrike" dirty="0">
                          <a:solidFill>
                            <a:schemeClr val="tx1"/>
                          </a:solidFill>
                          <a:effectLst/>
                        </a:rPr>
                        <a:t>dakika  </a:t>
                      </a:r>
                      <a:endParaRPr lang="tr-TR" sz="1500" b="0" i="0" u="none" strike="noStrike" dirty="0">
                        <a:solidFill>
                          <a:schemeClr val="tx1"/>
                        </a:solidFill>
                        <a:effectLst/>
                        <a:latin typeface="Arial Tur"/>
                      </a:endParaRPr>
                    </a:p>
                  </a:txBody>
                  <a:tcPr marL="9524" marR="9524" marT="9527" marB="0" anchor="b">
                    <a:noFill/>
                  </a:tcPr>
                </a:tc>
                <a:extLst>
                  <a:ext uri="{0D108BD9-81ED-4DB2-BD59-A6C34878D82A}">
                    <a16:rowId xmlns:a16="http://schemas.microsoft.com/office/drawing/2014/main" val="10003"/>
                  </a:ext>
                </a:extLst>
              </a:tr>
              <a:tr h="253405">
                <a:tc>
                  <a:txBody>
                    <a:bodyPr/>
                    <a:lstStyle/>
                    <a:p>
                      <a:pPr algn="ctr" fontAlgn="b"/>
                      <a:r>
                        <a:rPr lang="tr-TR" sz="1500" u="none" strike="noStrike">
                          <a:solidFill>
                            <a:schemeClr val="tx1"/>
                          </a:solidFill>
                          <a:effectLst/>
                        </a:rPr>
                        <a:t>1</a:t>
                      </a:r>
                      <a:endParaRPr lang="tr-TR" sz="1500" b="0" i="0" u="none" strike="noStrike">
                        <a:solidFill>
                          <a:schemeClr val="tx1"/>
                        </a:solidFill>
                        <a:effectLst/>
                        <a:latin typeface="Arial Tur"/>
                      </a:endParaRPr>
                    </a:p>
                  </a:txBody>
                  <a:tcPr marL="9524" marR="9524" marT="9527" marB="0" anchor="b">
                    <a:noFill/>
                  </a:tcPr>
                </a:tc>
                <a:tc>
                  <a:txBody>
                    <a:bodyPr/>
                    <a:lstStyle/>
                    <a:p>
                      <a:pPr algn="ctr" fontAlgn="b"/>
                      <a:r>
                        <a:rPr lang="tr-TR" sz="1500" u="none" strike="noStrike" dirty="0">
                          <a:solidFill>
                            <a:schemeClr val="tx1"/>
                          </a:solidFill>
                          <a:effectLst/>
                        </a:rPr>
                        <a:t>3</a:t>
                      </a:r>
                      <a:endParaRPr lang="tr-TR" sz="1500" b="0" i="0" u="none" strike="noStrike" dirty="0">
                        <a:solidFill>
                          <a:schemeClr val="tx1"/>
                        </a:solidFill>
                        <a:effectLst/>
                        <a:latin typeface="Arial Tur"/>
                      </a:endParaRPr>
                    </a:p>
                  </a:txBody>
                  <a:tcPr marL="9524" marR="9524" marT="9527" marB="0" anchor="b">
                    <a:noFill/>
                  </a:tcPr>
                </a:tc>
                <a:tc>
                  <a:txBody>
                    <a:bodyPr/>
                    <a:lstStyle/>
                    <a:p>
                      <a:pPr algn="l" fontAlgn="b"/>
                      <a:r>
                        <a:rPr lang="tr-TR" sz="1500" u="none" strike="noStrike">
                          <a:solidFill>
                            <a:schemeClr val="tx1"/>
                          </a:solidFill>
                          <a:effectLst/>
                        </a:rPr>
                        <a:t>saat</a:t>
                      </a:r>
                      <a:endParaRPr lang="tr-TR" sz="1500" b="0" i="0" u="none" strike="noStrike">
                        <a:solidFill>
                          <a:schemeClr val="tx1"/>
                        </a:solidFill>
                        <a:effectLst/>
                        <a:latin typeface="Arial Tur"/>
                      </a:endParaRPr>
                    </a:p>
                  </a:txBody>
                  <a:tcPr marL="9524" marR="9524" marT="9527" marB="0" anchor="b">
                    <a:noFill/>
                  </a:tcPr>
                </a:tc>
                <a:extLst>
                  <a:ext uri="{0D108BD9-81ED-4DB2-BD59-A6C34878D82A}">
                    <a16:rowId xmlns:a16="http://schemas.microsoft.com/office/drawing/2014/main" val="10004"/>
                  </a:ext>
                </a:extLst>
              </a:tr>
              <a:tr h="253405">
                <a:tc>
                  <a:txBody>
                    <a:bodyPr/>
                    <a:lstStyle/>
                    <a:p>
                      <a:pPr algn="ctr" fontAlgn="b"/>
                      <a:r>
                        <a:rPr lang="tr-TR" sz="1500" u="none" strike="noStrike">
                          <a:solidFill>
                            <a:schemeClr val="tx1"/>
                          </a:solidFill>
                          <a:effectLst/>
                        </a:rPr>
                        <a:t>0,5</a:t>
                      </a:r>
                      <a:endParaRPr lang="tr-TR" sz="1500" b="0" i="0" u="none" strike="noStrike">
                        <a:solidFill>
                          <a:schemeClr val="tx1"/>
                        </a:solidFill>
                        <a:effectLst/>
                        <a:latin typeface="Arial Tur"/>
                      </a:endParaRPr>
                    </a:p>
                  </a:txBody>
                  <a:tcPr marL="9524" marR="9524" marT="9527" marB="0" anchor="b">
                    <a:noFill/>
                  </a:tcPr>
                </a:tc>
                <a:tc>
                  <a:txBody>
                    <a:bodyPr/>
                    <a:lstStyle/>
                    <a:p>
                      <a:pPr algn="ctr" fontAlgn="b"/>
                      <a:r>
                        <a:rPr lang="tr-TR" sz="1500" u="none" strike="noStrike" dirty="0">
                          <a:solidFill>
                            <a:schemeClr val="tx1"/>
                          </a:solidFill>
                          <a:effectLst/>
                        </a:rPr>
                        <a:t>11</a:t>
                      </a:r>
                      <a:endParaRPr lang="tr-TR" sz="1500" b="0" i="0" u="none" strike="noStrike" dirty="0">
                        <a:solidFill>
                          <a:schemeClr val="tx1"/>
                        </a:solidFill>
                        <a:effectLst/>
                        <a:latin typeface="Arial Tur"/>
                      </a:endParaRPr>
                    </a:p>
                  </a:txBody>
                  <a:tcPr marL="9524" marR="9524" marT="9527" marB="0" anchor="b">
                    <a:noFill/>
                  </a:tcPr>
                </a:tc>
                <a:tc>
                  <a:txBody>
                    <a:bodyPr/>
                    <a:lstStyle/>
                    <a:p>
                      <a:pPr algn="l" fontAlgn="b"/>
                      <a:r>
                        <a:rPr lang="tr-TR" sz="1500" u="none" strike="noStrike">
                          <a:solidFill>
                            <a:schemeClr val="tx1"/>
                          </a:solidFill>
                          <a:effectLst/>
                        </a:rPr>
                        <a:t>saat</a:t>
                      </a:r>
                      <a:endParaRPr lang="tr-TR" sz="1500" b="0" i="0" u="none" strike="noStrike">
                        <a:solidFill>
                          <a:schemeClr val="tx1"/>
                        </a:solidFill>
                        <a:effectLst/>
                        <a:latin typeface="Arial Tur"/>
                      </a:endParaRPr>
                    </a:p>
                  </a:txBody>
                  <a:tcPr marL="9524" marR="9524" marT="9527" marB="0" anchor="b">
                    <a:noFill/>
                  </a:tcPr>
                </a:tc>
                <a:extLst>
                  <a:ext uri="{0D108BD9-81ED-4DB2-BD59-A6C34878D82A}">
                    <a16:rowId xmlns:a16="http://schemas.microsoft.com/office/drawing/2014/main" val="10005"/>
                  </a:ext>
                </a:extLst>
              </a:tr>
              <a:tr h="253405">
                <a:tc>
                  <a:txBody>
                    <a:bodyPr/>
                    <a:lstStyle/>
                    <a:p>
                      <a:pPr algn="ctr" fontAlgn="b"/>
                      <a:r>
                        <a:rPr lang="tr-TR" sz="1500" u="none" strike="noStrike">
                          <a:solidFill>
                            <a:schemeClr val="tx1"/>
                          </a:solidFill>
                          <a:effectLst/>
                        </a:rPr>
                        <a:t>0,2</a:t>
                      </a:r>
                      <a:endParaRPr lang="tr-TR" sz="1500" b="0" i="0" u="none" strike="noStrike">
                        <a:solidFill>
                          <a:schemeClr val="tx1"/>
                        </a:solidFill>
                        <a:effectLst/>
                        <a:latin typeface="Arial Tur"/>
                      </a:endParaRPr>
                    </a:p>
                  </a:txBody>
                  <a:tcPr marL="9524" marR="9524" marT="9527" marB="0" anchor="b">
                    <a:noFill/>
                  </a:tcPr>
                </a:tc>
                <a:tc>
                  <a:txBody>
                    <a:bodyPr/>
                    <a:lstStyle/>
                    <a:p>
                      <a:pPr algn="ctr" fontAlgn="b"/>
                      <a:r>
                        <a:rPr lang="tr-TR" sz="1500" u="none" strike="noStrike" dirty="0">
                          <a:solidFill>
                            <a:schemeClr val="tx1"/>
                          </a:solidFill>
                          <a:effectLst/>
                        </a:rPr>
                        <a:t>46</a:t>
                      </a:r>
                      <a:endParaRPr lang="tr-TR" sz="1500" b="0" i="0" u="none" strike="noStrike" dirty="0">
                        <a:solidFill>
                          <a:schemeClr val="tx1"/>
                        </a:solidFill>
                        <a:effectLst/>
                        <a:latin typeface="Arial Tur"/>
                      </a:endParaRPr>
                    </a:p>
                  </a:txBody>
                  <a:tcPr marL="9524" marR="9524" marT="9527" marB="0" anchor="b">
                    <a:noFill/>
                  </a:tcPr>
                </a:tc>
                <a:tc>
                  <a:txBody>
                    <a:bodyPr/>
                    <a:lstStyle/>
                    <a:p>
                      <a:pPr algn="l" fontAlgn="b"/>
                      <a:r>
                        <a:rPr lang="tr-TR" sz="1500" u="none" strike="noStrike" dirty="0">
                          <a:solidFill>
                            <a:schemeClr val="tx1"/>
                          </a:solidFill>
                          <a:effectLst/>
                        </a:rPr>
                        <a:t>saat</a:t>
                      </a:r>
                      <a:endParaRPr lang="tr-TR" sz="1500" b="0" i="0" u="none" strike="noStrike" dirty="0">
                        <a:solidFill>
                          <a:schemeClr val="tx1"/>
                        </a:solidFill>
                        <a:effectLst/>
                        <a:latin typeface="Arial Tur"/>
                      </a:endParaRPr>
                    </a:p>
                  </a:txBody>
                  <a:tcPr marL="9524" marR="9524" marT="9527" marB="0" anchor="b">
                    <a:noFill/>
                  </a:tcPr>
                </a:tc>
                <a:extLst>
                  <a:ext uri="{0D108BD9-81ED-4DB2-BD59-A6C34878D82A}">
                    <a16:rowId xmlns:a16="http://schemas.microsoft.com/office/drawing/2014/main" val="10006"/>
                  </a:ext>
                </a:extLst>
              </a:tr>
            </a:tbl>
          </a:graphicData>
        </a:graphic>
      </p:graphicFrame>
      <p:sp>
        <p:nvSpPr>
          <p:cNvPr id="7" name="Rectangle 3"/>
          <p:cNvSpPr txBox="1">
            <a:spLocks noChangeArrowheads="1"/>
          </p:cNvSpPr>
          <p:nvPr/>
        </p:nvSpPr>
        <p:spPr bwMode="auto">
          <a:xfrm>
            <a:off x="3563888" y="4581129"/>
            <a:ext cx="5462354"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18288"/>
          <a:lstStyle>
            <a:lvl1pPr marL="609600" indent="-609600"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20000"/>
              </a:spcBef>
              <a:buClr>
                <a:srgbClr val="FFFFFF"/>
              </a:buClr>
              <a:buSzPct val="95000"/>
              <a:buFont typeface="Wingdings 2" pitchFamily="18" charset="2"/>
              <a:buNone/>
            </a:pPr>
            <a:r>
              <a:rPr lang="tr-TR" sz="1500" dirty="0">
                <a:solidFill>
                  <a:srgbClr val="00B0F0"/>
                </a:solidFill>
              </a:rPr>
              <a:t>Havanın </a:t>
            </a:r>
            <a:r>
              <a:rPr lang="tr-TR" sz="1500" dirty="0" err="1">
                <a:solidFill>
                  <a:srgbClr val="00B0F0"/>
                </a:solidFill>
              </a:rPr>
              <a:t>tozluluğu</a:t>
            </a:r>
            <a:r>
              <a:rPr lang="tr-TR" sz="1500" dirty="0">
                <a:solidFill>
                  <a:srgbClr val="00B0F0"/>
                </a:solidFill>
              </a:rPr>
              <a:t> iki şekilde ifade edilebilir;</a:t>
            </a:r>
          </a:p>
          <a:p>
            <a:pPr marL="0" indent="0" eaLnBrk="1" hangingPunct="1">
              <a:spcBef>
                <a:spcPct val="20000"/>
              </a:spcBef>
              <a:buClr>
                <a:srgbClr val="FFFFFF"/>
              </a:buClr>
              <a:buSzPct val="95000"/>
            </a:pPr>
            <a:r>
              <a:rPr lang="tr-TR" sz="1500" dirty="0">
                <a:solidFill>
                  <a:srgbClr val="00B0F0"/>
                </a:solidFill>
              </a:rPr>
              <a:t>1 m³ hava içindeki tozun mg olarak ağırlığı (mg/m³) (</a:t>
            </a:r>
            <a:r>
              <a:rPr lang="tr-TR" sz="1500" dirty="0" err="1">
                <a:solidFill>
                  <a:srgbClr val="00B0F0"/>
                </a:solidFill>
              </a:rPr>
              <a:t>gravimetrik</a:t>
            </a:r>
            <a:r>
              <a:rPr lang="tr-TR" sz="1500" dirty="0">
                <a:solidFill>
                  <a:srgbClr val="00B0F0"/>
                </a:solidFill>
              </a:rPr>
              <a:t> yöntem)</a:t>
            </a:r>
          </a:p>
          <a:p>
            <a:pPr marL="0" indent="0" eaLnBrk="1" hangingPunct="1">
              <a:spcBef>
                <a:spcPct val="20000"/>
              </a:spcBef>
              <a:buClr>
                <a:srgbClr val="FFFFFF"/>
              </a:buClr>
              <a:buSzPct val="95000"/>
            </a:pPr>
            <a:r>
              <a:rPr lang="tr-TR" sz="1500" dirty="0">
                <a:solidFill>
                  <a:srgbClr val="00B0F0"/>
                </a:solidFill>
              </a:rPr>
              <a:t>1 cm³ hava içindeki toz parçacıklarının sayısı (sayısal yöntem)</a:t>
            </a:r>
          </a:p>
        </p:txBody>
      </p:sp>
      <p:sp>
        <p:nvSpPr>
          <p:cNvPr id="8" name="Başlık 1"/>
          <p:cNvSpPr>
            <a:spLocks noGrp="1"/>
          </p:cNvSpPr>
          <p:nvPr>
            <p:ph type="title"/>
          </p:nvPr>
        </p:nvSpPr>
        <p:spPr>
          <a:xfrm>
            <a:off x="609600" y="975360"/>
            <a:ext cx="8153400" cy="1005840"/>
          </a:xfrm>
        </p:spPr>
        <p:txBody>
          <a:bodyPr>
            <a:normAutofit/>
          </a:bodyPr>
          <a:lstStyle/>
          <a:p>
            <a:r>
              <a:rPr lang="tr-TR" sz="1800" dirty="0"/>
              <a:t>Ocak Tozları</a:t>
            </a:r>
          </a:p>
        </p:txBody>
      </p:sp>
    </p:spTree>
    <p:extLst>
      <p:ext uri="{BB962C8B-B14F-4D97-AF65-F5344CB8AC3E}">
        <p14:creationId xmlns:p14="http://schemas.microsoft.com/office/powerpoint/2010/main" val="37216686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sz="2200" b="1" dirty="0">
                <a:solidFill>
                  <a:srgbClr val="FF0000"/>
                </a:solidFill>
              </a:rPr>
              <a:t>TOZLA MÜCADELE YÖNETMELİĞİ</a:t>
            </a:r>
            <a:br>
              <a:rPr lang="tr-TR" sz="2200" dirty="0">
                <a:solidFill>
                  <a:srgbClr val="FF0000"/>
                </a:solidFill>
              </a:rPr>
            </a:br>
            <a:r>
              <a:rPr lang="tr-TR" sz="2200" dirty="0">
                <a:solidFill>
                  <a:srgbClr val="FF0000"/>
                </a:solidFill>
              </a:rPr>
              <a:t>5 Kasım 2013  tarih ve Sayı : 28812</a:t>
            </a:r>
          </a:p>
        </p:txBody>
      </p:sp>
      <p:sp>
        <p:nvSpPr>
          <p:cNvPr id="3" name="İçerik Yer Tutucusu 2"/>
          <p:cNvSpPr>
            <a:spLocks noGrp="1"/>
          </p:cNvSpPr>
          <p:nvPr>
            <p:ph idx="1"/>
          </p:nvPr>
        </p:nvSpPr>
        <p:spPr>
          <a:xfrm>
            <a:off x="612648" y="2209800"/>
            <a:ext cx="8153400" cy="3523456"/>
          </a:xfrm>
        </p:spPr>
        <p:txBody>
          <a:bodyPr>
            <a:normAutofit lnSpcReduction="10000"/>
          </a:bodyPr>
          <a:lstStyle/>
          <a:p>
            <a:pPr marL="0" indent="0">
              <a:buNone/>
            </a:pPr>
            <a:r>
              <a:rPr lang="tr-TR" sz="1800" b="1" dirty="0">
                <a:solidFill>
                  <a:srgbClr val="FF0000"/>
                </a:solidFill>
              </a:rPr>
              <a:t>Tanımlar ve kısaltmalar</a:t>
            </a:r>
            <a:endParaRPr lang="tr-TR" sz="1800" dirty="0">
              <a:solidFill>
                <a:srgbClr val="FF0000"/>
              </a:solidFill>
            </a:endParaRPr>
          </a:p>
          <a:p>
            <a:pPr marL="0" indent="0">
              <a:buNone/>
            </a:pPr>
            <a:r>
              <a:rPr lang="tr-TR" sz="1800" b="1" dirty="0">
                <a:solidFill>
                  <a:srgbClr val="FF0000"/>
                </a:solidFill>
              </a:rPr>
              <a:t>MADDE 4 –</a:t>
            </a:r>
            <a:r>
              <a:rPr lang="tr-TR" sz="1800" dirty="0">
                <a:solidFill>
                  <a:srgbClr val="FF0000"/>
                </a:solidFill>
              </a:rPr>
              <a:t> </a:t>
            </a:r>
            <a:r>
              <a:rPr lang="tr-TR" sz="1800" dirty="0"/>
              <a:t>(1) Bu Yönetmelikte geçen;</a:t>
            </a:r>
          </a:p>
          <a:p>
            <a:pPr marL="0" indent="0">
              <a:buNone/>
            </a:pPr>
            <a:r>
              <a:rPr lang="tr-TR" sz="1800" dirty="0"/>
              <a:t> </a:t>
            </a:r>
            <a:r>
              <a:rPr lang="tr-TR" sz="1800" b="1" dirty="0">
                <a:solidFill>
                  <a:srgbClr val="15028A"/>
                </a:solidFill>
              </a:rPr>
              <a:t>Asbest : </a:t>
            </a:r>
            <a:r>
              <a:rPr lang="tr-TR" sz="1800" dirty="0"/>
              <a:t>1) </a:t>
            </a:r>
            <a:r>
              <a:rPr lang="tr-TR" sz="1800" dirty="0" err="1"/>
              <a:t>Aktinolit</a:t>
            </a:r>
            <a:r>
              <a:rPr lang="tr-TR" sz="1800" dirty="0"/>
              <a:t>  Asbest, 2) </a:t>
            </a:r>
            <a:r>
              <a:rPr lang="tr-TR" sz="1800" dirty="0" err="1"/>
              <a:t>Antofilit</a:t>
            </a:r>
            <a:r>
              <a:rPr lang="tr-TR" sz="1800" dirty="0"/>
              <a:t> Asbest, 3) </a:t>
            </a:r>
            <a:r>
              <a:rPr lang="tr-TR" sz="1800" dirty="0" err="1"/>
              <a:t>Grünerit</a:t>
            </a:r>
            <a:r>
              <a:rPr lang="tr-TR" sz="1800" dirty="0"/>
              <a:t> Asbest (</a:t>
            </a:r>
            <a:r>
              <a:rPr lang="tr-TR" sz="1800" dirty="0" err="1"/>
              <a:t>Amosit</a:t>
            </a:r>
            <a:r>
              <a:rPr lang="tr-TR" sz="1800" dirty="0"/>
              <a:t>) 4) </a:t>
            </a:r>
            <a:r>
              <a:rPr lang="tr-TR" sz="1800" dirty="0" err="1"/>
              <a:t>Krizotil</a:t>
            </a:r>
            <a:r>
              <a:rPr lang="tr-TR" sz="1800" dirty="0"/>
              <a:t>, 5) </a:t>
            </a:r>
            <a:r>
              <a:rPr lang="tr-TR" sz="1800" dirty="0" err="1"/>
              <a:t>Krosidolit</a:t>
            </a:r>
            <a:r>
              <a:rPr lang="tr-TR" sz="1800" dirty="0"/>
              <a:t> 6) Tremolit Asbest, lifli silikatlarını,</a:t>
            </a:r>
          </a:p>
          <a:p>
            <a:pPr marL="0" indent="0">
              <a:buNone/>
            </a:pPr>
            <a:r>
              <a:rPr lang="tr-TR" sz="1800" b="1" dirty="0" err="1">
                <a:solidFill>
                  <a:srgbClr val="15028A"/>
                </a:solidFill>
              </a:rPr>
              <a:t>İnert</a:t>
            </a:r>
            <a:r>
              <a:rPr lang="tr-TR" sz="1800" b="1" dirty="0">
                <a:solidFill>
                  <a:srgbClr val="15028A"/>
                </a:solidFill>
              </a:rPr>
              <a:t> toz: </a:t>
            </a:r>
            <a:r>
              <a:rPr lang="tr-TR" sz="1800" dirty="0"/>
              <a:t>Solunumla akciğerlere ulaşmasına rağmen akciğerlerde yapısal ve/veya fonksiyonel bozukluk yapmayan tozları</a:t>
            </a:r>
          </a:p>
          <a:p>
            <a:pPr marL="0" indent="0">
              <a:buNone/>
            </a:pPr>
            <a:r>
              <a:rPr lang="tr-TR" sz="1800" b="1" dirty="0">
                <a:solidFill>
                  <a:srgbClr val="15028A"/>
                </a:solidFill>
              </a:rPr>
              <a:t>Kristal yapıda SiO</a:t>
            </a:r>
            <a:r>
              <a:rPr lang="tr-TR" sz="1800" b="1" baseline="-25000" dirty="0">
                <a:solidFill>
                  <a:srgbClr val="15028A"/>
                </a:solidFill>
              </a:rPr>
              <a:t>2</a:t>
            </a:r>
            <a:r>
              <a:rPr lang="tr-TR" sz="1800" b="1" dirty="0">
                <a:solidFill>
                  <a:srgbClr val="15028A"/>
                </a:solidFill>
              </a:rPr>
              <a:t>: </a:t>
            </a:r>
            <a:r>
              <a:rPr lang="tr-TR" sz="1800" dirty="0"/>
              <a:t>Kuvars, </a:t>
            </a:r>
            <a:r>
              <a:rPr lang="tr-TR" sz="1800" dirty="0" err="1"/>
              <a:t>tridimit</a:t>
            </a:r>
            <a:r>
              <a:rPr lang="tr-TR" sz="1800" dirty="0"/>
              <a:t> ve </a:t>
            </a:r>
            <a:r>
              <a:rPr lang="tr-TR" sz="1800" dirty="0" err="1"/>
              <a:t>kristobaliti</a:t>
            </a:r>
            <a:r>
              <a:rPr lang="tr-TR" sz="1800" dirty="0"/>
              <a:t>,</a:t>
            </a:r>
          </a:p>
          <a:p>
            <a:pPr marL="0" indent="0">
              <a:buNone/>
            </a:pPr>
            <a:r>
              <a:rPr lang="tr-TR" sz="1800" b="1" dirty="0">
                <a:solidFill>
                  <a:srgbClr val="15028A"/>
                </a:solidFill>
              </a:rPr>
              <a:t>Lifsi tozlar: </a:t>
            </a:r>
            <a:r>
              <a:rPr lang="tr-TR" sz="1800" dirty="0"/>
              <a:t>Uzunluğu beş mikrondan daha büyük, eni üç mikrondan daha küçük ve boyu eninin üç katından büyük olan parçacıkları,</a:t>
            </a:r>
          </a:p>
          <a:p>
            <a:pPr marL="0" indent="0">
              <a:buNone/>
            </a:pPr>
            <a:r>
              <a:rPr lang="tr-TR" sz="1800" b="1" dirty="0">
                <a:solidFill>
                  <a:srgbClr val="15028A"/>
                </a:solidFill>
              </a:rPr>
              <a:t>Solunabilir toz</a:t>
            </a:r>
            <a:r>
              <a:rPr lang="tr-TR" sz="1800" dirty="0"/>
              <a:t>: Aerodinamik eşdeğer çapı 0,1–5,0 mikron büyüklüğünde kristal veya amorf yapıda toz ile çapı üç mikrondan küçük, uzunluğu çapının en az üç katı olan lifsi tozları,</a:t>
            </a:r>
          </a:p>
        </p:txBody>
      </p:sp>
    </p:spTree>
    <p:extLst>
      <p:ext uri="{BB962C8B-B14F-4D97-AF65-F5344CB8AC3E}">
        <p14:creationId xmlns:p14="http://schemas.microsoft.com/office/powerpoint/2010/main" val="31877423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normAutofit fontScale="85000" lnSpcReduction="20000"/>
          </a:bodyPr>
          <a:lstStyle/>
          <a:p>
            <a:pPr marL="0" indent="0">
              <a:buNone/>
            </a:pPr>
            <a:r>
              <a:rPr lang="tr-TR" b="1" dirty="0">
                <a:solidFill>
                  <a:srgbClr val="15028A"/>
                </a:solidFill>
              </a:rPr>
              <a:t>Standart akciğer radyografisi: </a:t>
            </a:r>
            <a:r>
              <a:rPr lang="tr-TR" dirty="0"/>
              <a:t>En az 35x35 cm </a:t>
            </a:r>
            <a:r>
              <a:rPr lang="tr-TR" dirty="0" err="1"/>
              <a:t>ebatında</a:t>
            </a:r>
            <a:r>
              <a:rPr lang="tr-TR" dirty="0"/>
              <a:t> ILO Uluslararası </a:t>
            </a:r>
            <a:r>
              <a:rPr lang="tr-TR" dirty="0" err="1"/>
              <a:t>Pnömokonyoz</a:t>
            </a:r>
            <a:r>
              <a:rPr lang="tr-TR" dirty="0"/>
              <a:t> Radyografileri Sınıflandırılması kriterlerine göre değerlendirilebilir akciğer radyografisini veya dijital akciğer radyografisini,</a:t>
            </a:r>
          </a:p>
          <a:p>
            <a:pPr marL="0" indent="0">
              <a:buNone/>
            </a:pPr>
            <a:r>
              <a:rPr lang="tr-TR" b="1" dirty="0">
                <a:solidFill>
                  <a:srgbClr val="15028A"/>
                </a:solidFill>
              </a:rPr>
              <a:t>Toz: </a:t>
            </a:r>
            <a:r>
              <a:rPr lang="tr-TR" dirty="0"/>
              <a:t>Bu Yönetmeliğe göre işyeri ortam havasına yayılan veya yayılma potansiyeli olan parçacıkları,</a:t>
            </a:r>
          </a:p>
          <a:p>
            <a:pPr marL="0" indent="0">
              <a:buNone/>
            </a:pPr>
            <a:r>
              <a:rPr lang="tr-TR" b="1" dirty="0">
                <a:solidFill>
                  <a:srgbClr val="15028A"/>
                </a:solidFill>
              </a:rPr>
              <a:t>Toz ölçümü: </a:t>
            </a:r>
            <a:r>
              <a:rPr lang="tr-TR" dirty="0"/>
              <a:t>İşyeri ortam havasındaki toz miktarının </a:t>
            </a:r>
            <a:r>
              <a:rPr lang="tr-TR" dirty="0" err="1"/>
              <a:t>gravimetrik</a:t>
            </a:r>
            <a:r>
              <a:rPr lang="tr-TR" dirty="0"/>
              <a:t> esasa veya lifsi tozlarda lif sayısına göre belirlenmesini,</a:t>
            </a:r>
          </a:p>
          <a:p>
            <a:pPr marL="0" indent="0">
              <a:buNone/>
            </a:pPr>
            <a:r>
              <a:rPr lang="tr-TR" b="1" dirty="0">
                <a:solidFill>
                  <a:srgbClr val="15028A"/>
                </a:solidFill>
              </a:rPr>
              <a:t>Zaman Ağırlıklı Ortalama Değer (ZAOD/TWA): </a:t>
            </a:r>
            <a:r>
              <a:rPr lang="tr-TR" dirty="0"/>
              <a:t>Günlük 8 saatlik zaman dilimine göre ölçülen veya hesaplanan zaman ağırlıklı ortalama değeri,</a:t>
            </a:r>
          </a:p>
          <a:p>
            <a:pPr marL="0" indent="0">
              <a:buNone/>
            </a:pPr>
            <a:r>
              <a:rPr lang="tr-TR" dirty="0"/>
              <a:t>ifade eder.</a:t>
            </a:r>
          </a:p>
          <a:p>
            <a:pPr marL="0" indent="0">
              <a:buNone/>
            </a:pPr>
            <a:endParaRPr lang="tr-TR" dirty="0"/>
          </a:p>
        </p:txBody>
      </p:sp>
      <p:sp>
        <p:nvSpPr>
          <p:cNvPr id="4" name="Başlık 1"/>
          <p:cNvSpPr>
            <a:spLocks noGrp="1"/>
          </p:cNvSpPr>
          <p:nvPr>
            <p:ph type="title"/>
          </p:nvPr>
        </p:nvSpPr>
        <p:spPr>
          <a:xfrm>
            <a:off x="609600" y="980728"/>
            <a:ext cx="8153400" cy="1005840"/>
          </a:xfrm>
        </p:spPr>
        <p:txBody>
          <a:bodyPr>
            <a:normAutofit/>
          </a:bodyPr>
          <a:lstStyle/>
          <a:p>
            <a:r>
              <a:rPr lang="tr-TR" sz="2200" b="1" dirty="0">
                <a:solidFill>
                  <a:srgbClr val="FF0000"/>
                </a:solidFill>
              </a:rPr>
              <a:t>TOZLA MÜCADELE YÖNETMELİĞİ</a:t>
            </a:r>
            <a:br>
              <a:rPr lang="tr-TR" sz="2200" dirty="0">
                <a:solidFill>
                  <a:srgbClr val="FF0000"/>
                </a:solidFill>
              </a:rPr>
            </a:br>
            <a:r>
              <a:rPr lang="tr-TR" sz="2200" dirty="0">
                <a:solidFill>
                  <a:srgbClr val="FF0000"/>
                </a:solidFill>
              </a:rPr>
              <a:t>5 Kasım 2013  tarih ve Sayı : 28812</a:t>
            </a:r>
          </a:p>
        </p:txBody>
      </p:sp>
    </p:spTree>
    <p:extLst>
      <p:ext uri="{BB962C8B-B14F-4D97-AF65-F5344CB8AC3E}">
        <p14:creationId xmlns:p14="http://schemas.microsoft.com/office/powerpoint/2010/main" val="8728631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612648" y="2209800"/>
            <a:ext cx="3671320" cy="3242310"/>
          </a:xfrm>
        </p:spPr>
        <p:txBody>
          <a:bodyPr>
            <a:normAutofit/>
          </a:bodyPr>
          <a:lstStyle/>
          <a:p>
            <a:pPr marL="0" indent="0">
              <a:buNone/>
            </a:pPr>
            <a:r>
              <a:rPr lang="tr-TR" sz="1600" b="1" dirty="0" err="1">
                <a:solidFill>
                  <a:srgbClr val="FF0000"/>
                </a:solidFill>
              </a:rPr>
              <a:t>Maruziyet</a:t>
            </a:r>
            <a:r>
              <a:rPr lang="tr-TR" sz="1600" b="1" dirty="0">
                <a:solidFill>
                  <a:srgbClr val="FF0000"/>
                </a:solidFill>
              </a:rPr>
              <a:t> sınır değerleri</a:t>
            </a:r>
            <a:endParaRPr lang="tr-TR" sz="1600" dirty="0">
              <a:solidFill>
                <a:srgbClr val="FF0000"/>
              </a:solidFill>
            </a:endParaRPr>
          </a:p>
          <a:p>
            <a:pPr marL="0" indent="0">
              <a:buNone/>
            </a:pPr>
            <a:r>
              <a:rPr lang="tr-TR" sz="1600" b="1" dirty="0">
                <a:solidFill>
                  <a:srgbClr val="FF0000"/>
                </a:solidFill>
              </a:rPr>
              <a:t>MADDE 9 – </a:t>
            </a:r>
            <a:r>
              <a:rPr lang="tr-TR" sz="1600" dirty="0"/>
              <a:t>(1) Tozlar için mesleki </a:t>
            </a:r>
            <a:r>
              <a:rPr lang="tr-TR" sz="1600" dirty="0" err="1"/>
              <a:t>maruziyet</a:t>
            </a:r>
            <a:r>
              <a:rPr lang="tr-TR" sz="1600" dirty="0"/>
              <a:t> sınır değerleri, Ek-1'de yer alan tabloda belirtilen değerlerin üstünde olamaz.</a:t>
            </a:r>
          </a:p>
          <a:p>
            <a:pPr marL="0" indent="0">
              <a:buNone/>
            </a:pPr>
            <a:endParaRPr lang="tr-TR" sz="1600" dirty="0"/>
          </a:p>
        </p:txBody>
      </p:sp>
      <p:graphicFrame>
        <p:nvGraphicFramePr>
          <p:cNvPr id="4" name="Tablo 3"/>
          <p:cNvGraphicFramePr>
            <a:graphicFrameLocks noGrp="1"/>
          </p:cNvGraphicFramePr>
          <p:nvPr/>
        </p:nvGraphicFramePr>
        <p:xfrm>
          <a:off x="4499992" y="2348880"/>
          <a:ext cx="4435498" cy="3280698"/>
        </p:xfrm>
        <a:graphic>
          <a:graphicData uri="http://schemas.openxmlformats.org/drawingml/2006/table">
            <a:tbl>
              <a:tblPr>
                <a:tableStyleId>{5C22544A-7EE6-4342-B048-85BDC9FD1C3A}</a:tableStyleId>
              </a:tblPr>
              <a:tblGrid>
                <a:gridCol w="1953586">
                  <a:extLst>
                    <a:ext uri="{9D8B030D-6E8A-4147-A177-3AD203B41FA5}">
                      <a16:colId xmlns:a16="http://schemas.microsoft.com/office/drawing/2014/main" val="20000"/>
                    </a:ext>
                  </a:extLst>
                </a:gridCol>
                <a:gridCol w="1240956">
                  <a:extLst>
                    <a:ext uri="{9D8B030D-6E8A-4147-A177-3AD203B41FA5}">
                      <a16:colId xmlns:a16="http://schemas.microsoft.com/office/drawing/2014/main" val="20001"/>
                    </a:ext>
                  </a:extLst>
                </a:gridCol>
                <a:gridCol w="1240956">
                  <a:extLst>
                    <a:ext uri="{9D8B030D-6E8A-4147-A177-3AD203B41FA5}">
                      <a16:colId xmlns:a16="http://schemas.microsoft.com/office/drawing/2014/main" val="20002"/>
                    </a:ext>
                  </a:extLst>
                </a:gridCol>
              </a:tblGrid>
              <a:tr h="567766">
                <a:tc>
                  <a:txBody>
                    <a:bodyPr/>
                    <a:lstStyle/>
                    <a:p>
                      <a:pPr algn="just" fontAlgn="ctr"/>
                      <a:r>
                        <a:rPr lang="tr-TR" sz="900" u="none" strike="noStrike" dirty="0">
                          <a:effectLst/>
                        </a:rPr>
                        <a:t>Maddenin Adı</a:t>
                      </a:r>
                      <a:endParaRPr lang="tr-TR" sz="900" b="0" i="0" u="none" strike="noStrike" dirty="0">
                        <a:solidFill>
                          <a:srgbClr val="000000"/>
                        </a:solidFill>
                        <a:effectLst/>
                        <a:latin typeface="Times New Roman"/>
                      </a:endParaRPr>
                    </a:p>
                  </a:txBody>
                  <a:tcPr marL="6759" marR="6759" marT="6759" marB="0" anchor="ctr"/>
                </a:tc>
                <a:tc>
                  <a:txBody>
                    <a:bodyPr/>
                    <a:lstStyle/>
                    <a:p>
                      <a:pPr algn="just" fontAlgn="ctr"/>
                      <a:r>
                        <a:rPr lang="tr-TR" sz="900" u="none" strike="noStrike">
                          <a:effectLst/>
                        </a:rPr>
                        <a:t>Toplam Toz Miktarı TWA/ZAOD (mg/m3)</a:t>
                      </a:r>
                      <a:endParaRPr lang="tr-TR" sz="900" b="0" i="0" u="none" strike="noStrike">
                        <a:solidFill>
                          <a:srgbClr val="000000"/>
                        </a:solidFill>
                        <a:effectLst/>
                        <a:latin typeface="Times New Roman"/>
                      </a:endParaRPr>
                    </a:p>
                  </a:txBody>
                  <a:tcPr marL="6759" marR="6759" marT="6759" marB="0" anchor="ctr"/>
                </a:tc>
                <a:tc>
                  <a:txBody>
                    <a:bodyPr/>
                    <a:lstStyle/>
                    <a:p>
                      <a:pPr algn="just" fontAlgn="ctr"/>
                      <a:r>
                        <a:rPr lang="tr-TR" sz="900" u="none" strike="noStrike">
                          <a:effectLst/>
                        </a:rPr>
                        <a:t>Solunabilir Toz Miktarı TWA/ZAOD (mg/m3)</a:t>
                      </a:r>
                      <a:endParaRPr lang="tr-TR" sz="900" b="0" i="0" u="none" strike="noStrike">
                        <a:solidFill>
                          <a:srgbClr val="000000"/>
                        </a:solidFill>
                        <a:effectLst/>
                        <a:latin typeface="Times New Roman"/>
                      </a:endParaRPr>
                    </a:p>
                  </a:txBody>
                  <a:tcPr marL="6759" marR="6759" marT="6759" marB="0" anchor="ctr"/>
                </a:tc>
                <a:extLst>
                  <a:ext uri="{0D108BD9-81ED-4DB2-BD59-A6C34878D82A}">
                    <a16:rowId xmlns:a16="http://schemas.microsoft.com/office/drawing/2014/main" val="10000"/>
                  </a:ext>
                </a:extLst>
              </a:tr>
              <a:tr h="141942">
                <a:tc>
                  <a:txBody>
                    <a:bodyPr/>
                    <a:lstStyle/>
                    <a:p>
                      <a:pPr algn="just" fontAlgn="ctr"/>
                      <a:r>
                        <a:rPr lang="tr-TR" sz="900" u="none" strike="noStrike">
                          <a:effectLst/>
                          <a:highlight>
                            <a:srgbClr val="FFFF00"/>
                          </a:highlight>
                        </a:rPr>
                        <a:t>Bakır tozu</a:t>
                      </a:r>
                      <a:endParaRPr lang="tr-TR" sz="900" b="0" i="0" u="none" strike="noStrike">
                        <a:solidFill>
                          <a:srgbClr val="000000"/>
                        </a:solidFill>
                        <a:effectLst/>
                        <a:latin typeface="Times New Roman"/>
                      </a:endParaRPr>
                    </a:p>
                  </a:txBody>
                  <a:tcPr marL="6759" marR="6759" marT="6759" marB="0" anchor="ctr"/>
                </a:tc>
                <a:tc>
                  <a:txBody>
                    <a:bodyPr/>
                    <a:lstStyle/>
                    <a:p>
                      <a:pPr algn="just" fontAlgn="ctr"/>
                      <a:r>
                        <a:rPr lang="tr-TR" sz="900" u="none" strike="noStrike">
                          <a:effectLst/>
                          <a:highlight>
                            <a:srgbClr val="FFFF00"/>
                          </a:highlight>
                        </a:rPr>
                        <a:t> </a:t>
                      </a:r>
                      <a:endParaRPr lang="tr-TR" sz="900" b="0" i="0" u="none" strike="noStrike">
                        <a:solidFill>
                          <a:srgbClr val="000000"/>
                        </a:solidFill>
                        <a:effectLst/>
                        <a:latin typeface="Times New Roman"/>
                      </a:endParaRPr>
                    </a:p>
                  </a:txBody>
                  <a:tcPr marL="6759" marR="6759" marT="6759" marB="0" anchor="ctr"/>
                </a:tc>
                <a:tc>
                  <a:txBody>
                    <a:bodyPr/>
                    <a:lstStyle/>
                    <a:p>
                      <a:pPr algn="just" fontAlgn="ctr"/>
                      <a:r>
                        <a:rPr lang="tr-TR" sz="900" u="none" strike="noStrike">
                          <a:effectLst/>
                          <a:highlight>
                            <a:srgbClr val="FFFF00"/>
                          </a:highlight>
                        </a:rPr>
                        <a:t>1</a:t>
                      </a:r>
                      <a:endParaRPr lang="tr-TR" sz="900" b="0" i="0" u="none" strike="noStrike">
                        <a:solidFill>
                          <a:srgbClr val="000000"/>
                        </a:solidFill>
                        <a:effectLst/>
                        <a:latin typeface="Times New Roman"/>
                      </a:endParaRPr>
                    </a:p>
                  </a:txBody>
                  <a:tcPr marL="6759" marR="6759" marT="6759" marB="0" anchor="ctr"/>
                </a:tc>
                <a:extLst>
                  <a:ext uri="{0D108BD9-81ED-4DB2-BD59-A6C34878D82A}">
                    <a16:rowId xmlns:a16="http://schemas.microsoft.com/office/drawing/2014/main" val="10001"/>
                  </a:ext>
                </a:extLst>
              </a:tr>
              <a:tr h="141942">
                <a:tc>
                  <a:txBody>
                    <a:bodyPr/>
                    <a:lstStyle/>
                    <a:p>
                      <a:pPr algn="just" fontAlgn="ctr"/>
                      <a:r>
                        <a:rPr lang="tr-TR" sz="900" u="none" strike="noStrike" dirty="0">
                          <a:effectLst/>
                        </a:rPr>
                        <a:t>Bor oksit</a:t>
                      </a:r>
                      <a:endParaRPr lang="tr-TR" sz="900" b="0" i="0" u="none" strike="noStrike" dirty="0">
                        <a:solidFill>
                          <a:srgbClr val="000000"/>
                        </a:solidFill>
                        <a:effectLst/>
                        <a:latin typeface="Times New Roman"/>
                      </a:endParaRPr>
                    </a:p>
                  </a:txBody>
                  <a:tcPr marL="6759" marR="6759" marT="6759" marB="0" anchor="ctr"/>
                </a:tc>
                <a:tc>
                  <a:txBody>
                    <a:bodyPr/>
                    <a:lstStyle/>
                    <a:p>
                      <a:pPr algn="just" fontAlgn="ctr"/>
                      <a:r>
                        <a:rPr lang="tr-TR" sz="900" u="none" strike="noStrike">
                          <a:effectLst/>
                        </a:rPr>
                        <a:t>15</a:t>
                      </a:r>
                      <a:endParaRPr lang="tr-TR" sz="900" b="0" i="0" u="none" strike="noStrike">
                        <a:solidFill>
                          <a:srgbClr val="000000"/>
                        </a:solidFill>
                        <a:effectLst/>
                        <a:latin typeface="Times New Roman"/>
                      </a:endParaRPr>
                    </a:p>
                  </a:txBody>
                  <a:tcPr marL="6759" marR="6759" marT="6759" marB="0" anchor="ctr"/>
                </a:tc>
                <a:tc>
                  <a:txBody>
                    <a:bodyPr/>
                    <a:lstStyle/>
                    <a:p>
                      <a:pPr algn="just" fontAlgn="ctr"/>
                      <a:r>
                        <a:rPr lang="tr-TR" sz="900" u="none" strike="noStrike">
                          <a:effectLst/>
                        </a:rPr>
                        <a:t> </a:t>
                      </a:r>
                      <a:endParaRPr lang="tr-TR" sz="900" b="0" i="0" u="none" strike="noStrike">
                        <a:solidFill>
                          <a:srgbClr val="000000"/>
                        </a:solidFill>
                        <a:effectLst/>
                        <a:latin typeface="Times New Roman"/>
                      </a:endParaRPr>
                    </a:p>
                  </a:txBody>
                  <a:tcPr marL="6759" marR="6759" marT="6759" marB="0" anchor="ctr"/>
                </a:tc>
                <a:extLst>
                  <a:ext uri="{0D108BD9-81ED-4DB2-BD59-A6C34878D82A}">
                    <a16:rowId xmlns:a16="http://schemas.microsoft.com/office/drawing/2014/main" val="10002"/>
                  </a:ext>
                </a:extLst>
              </a:tr>
              <a:tr h="136534">
                <a:tc>
                  <a:txBody>
                    <a:bodyPr/>
                    <a:lstStyle/>
                    <a:p>
                      <a:pPr algn="just" fontAlgn="ctr"/>
                      <a:r>
                        <a:rPr lang="tr-TR" sz="900" u="none" strike="noStrike">
                          <a:effectLst/>
                          <a:highlight>
                            <a:srgbClr val="FFFF00"/>
                          </a:highlight>
                        </a:rPr>
                        <a:t>Gümüş </a:t>
                      </a:r>
                      <a:endParaRPr lang="tr-TR" sz="900" b="0" i="0" u="none" strike="noStrike">
                        <a:solidFill>
                          <a:srgbClr val="000000"/>
                        </a:solidFill>
                        <a:effectLst/>
                        <a:latin typeface="Times New Roman"/>
                      </a:endParaRPr>
                    </a:p>
                  </a:txBody>
                  <a:tcPr marL="6759" marR="6759" marT="6759" marB="0" anchor="ctr"/>
                </a:tc>
                <a:tc>
                  <a:txBody>
                    <a:bodyPr/>
                    <a:lstStyle/>
                    <a:p>
                      <a:pPr algn="just" fontAlgn="ctr"/>
                      <a:r>
                        <a:rPr lang="tr-TR" sz="900" u="none" strike="noStrike">
                          <a:effectLst/>
                          <a:highlight>
                            <a:srgbClr val="FFFF00"/>
                          </a:highlight>
                        </a:rPr>
                        <a:t> </a:t>
                      </a:r>
                      <a:endParaRPr lang="tr-TR" sz="900" b="0" i="0" u="none" strike="noStrike">
                        <a:solidFill>
                          <a:srgbClr val="000000"/>
                        </a:solidFill>
                        <a:effectLst/>
                        <a:latin typeface="Times New Roman"/>
                      </a:endParaRPr>
                    </a:p>
                  </a:txBody>
                  <a:tcPr marL="6759" marR="6759" marT="6759" marB="0" anchor="ctr"/>
                </a:tc>
                <a:tc>
                  <a:txBody>
                    <a:bodyPr/>
                    <a:lstStyle/>
                    <a:p>
                      <a:pPr algn="just" fontAlgn="ctr"/>
                      <a:r>
                        <a:rPr lang="tr-TR" sz="900" u="none" strike="noStrike">
                          <a:effectLst/>
                          <a:highlight>
                            <a:srgbClr val="FFFF00"/>
                          </a:highlight>
                        </a:rPr>
                        <a:t>0.1</a:t>
                      </a:r>
                      <a:endParaRPr lang="tr-TR" sz="900" b="0" i="0" u="none" strike="noStrike">
                        <a:solidFill>
                          <a:srgbClr val="000000"/>
                        </a:solidFill>
                        <a:effectLst/>
                        <a:latin typeface="Times New Roman"/>
                      </a:endParaRPr>
                    </a:p>
                  </a:txBody>
                  <a:tcPr marL="6759" marR="6759" marT="6759" marB="0" anchor="ctr"/>
                </a:tc>
                <a:extLst>
                  <a:ext uri="{0D108BD9-81ED-4DB2-BD59-A6C34878D82A}">
                    <a16:rowId xmlns:a16="http://schemas.microsoft.com/office/drawing/2014/main" val="10003"/>
                  </a:ext>
                </a:extLst>
              </a:tr>
              <a:tr h="141942">
                <a:tc>
                  <a:txBody>
                    <a:bodyPr/>
                    <a:lstStyle/>
                    <a:p>
                      <a:pPr algn="just" fontAlgn="ctr"/>
                      <a:r>
                        <a:rPr lang="tr-TR" sz="900" u="none" strike="noStrike" dirty="0">
                          <a:effectLst/>
                        </a:rPr>
                        <a:t>Jips</a:t>
                      </a:r>
                      <a:endParaRPr lang="tr-TR" sz="900" b="0" i="0" u="none" strike="noStrike" dirty="0">
                        <a:solidFill>
                          <a:srgbClr val="000000"/>
                        </a:solidFill>
                        <a:effectLst/>
                        <a:latin typeface="Times New Roman"/>
                      </a:endParaRPr>
                    </a:p>
                  </a:txBody>
                  <a:tcPr marL="6759" marR="6759" marT="6759" marB="0" anchor="ctr"/>
                </a:tc>
                <a:tc>
                  <a:txBody>
                    <a:bodyPr/>
                    <a:lstStyle/>
                    <a:p>
                      <a:pPr algn="just" fontAlgn="ctr"/>
                      <a:r>
                        <a:rPr lang="tr-TR" sz="900" u="none" strike="noStrike">
                          <a:effectLst/>
                        </a:rPr>
                        <a:t>15</a:t>
                      </a:r>
                      <a:endParaRPr lang="tr-TR" sz="900" b="0" i="0" u="none" strike="noStrike">
                        <a:solidFill>
                          <a:srgbClr val="000000"/>
                        </a:solidFill>
                        <a:effectLst/>
                        <a:latin typeface="Times New Roman"/>
                      </a:endParaRPr>
                    </a:p>
                  </a:txBody>
                  <a:tcPr marL="6759" marR="6759" marT="6759" marB="0" anchor="ctr"/>
                </a:tc>
                <a:tc>
                  <a:txBody>
                    <a:bodyPr/>
                    <a:lstStyle/>
                    <a:p>
                      <a:pPr algn="just" fontAlgn="ctr"/>
                      <a:r>
                        <a:rPr lang="tr-TR" sz="900" u="none" strike="noStrike">
                          <a:effectLst/>
                        </a:rPr>
                        <a:t>5</a:t>
                      </a:r>
                      <a:endParaRPr lang="tr-TR" sz="900" b="0" i="0" u="none" strike="noStrike">
                        <a:solidFill>
                          <a:srgbClr val="000000"/>
                        </a:solidFill>
                        <a:effectLst/>
                        <a:latin typeface="Times New Roman"/>
                      </a:endParaRPr>
                    </a:p>
                  </a:txBody>
                  <a:tcPr marL="6759" marR="6759" marT="6759" marB="0" anchor="ctr"/>
                </a:tc>
                <a:extLst>
                  <a:ext uri="{0D108BD9-81ED-4DB2-BD59-A6C34878D82A}">
                    <a16:rowId xmlns:a16="http://schemas.microsoft.com/office/drawing/2014/main" val="10004"/>
                  </a:ext>
                </a:extLst>
              </a:tr>
              <a:tr h="141942">
                <a:tc>
                  <a:txBody>
                    <a:bodyPr/>
                    <a:lstStyle/>
                    <a:p>
                      <a:pPr algn="just" fontAlgn="ctr"/>
                      <a:r>
                        <a:rPr lang="tr-TR" sz="900" u="none" strike="noStrike" dirty="0">
                          <a:effectLst/>
                          <a:highlight>
                            <a:srgbClr val="FFFF00"/>
                          </a:highlight>
                        </a:rPr>
                        <a:t>Kalsiyum Karbonat(Mermer)</a:t>
                      </a:r>
                      <a:endParaRPr lang="tr-TR" sz="900" b="0" i="0" u="none" strike="noStrike" dirty="0">
                        <a:solidFill>
                          <a:srgbClr val="000000"/>
                        </a:solidFill>
                        <a:effectLst/>
                        <a:latin typeface="Times New Roman"/>
                      </a:endParaRPr>
                    </a:p>
                  </a:txBody>
                  <a:tcPr marL="6759" marR="6759" marT="6759" marB="0" anchor="ctr"/>
                </a:tc>
                <a:tc>
                  <a:txBody>
                    <a:bodyPr/>
                    <a:lstStyle/>
                    <a:p>
                      <a:pPr algn="just" fontAlgn="ctr"/>
                      <a:r>
                        <a:rPr lang="tr-TR" sz="900" u="none" strike="noStrike">
                          <a:effectLst/>
                          <a:highlight>
                            <a:srgbClr val="FFFF00"/>
                          </a:highlight>
                        </a:rPr>
                        <a:t>15</a:t>
                      </a:r>
                      <a:endParaRPr lang="tr-TR" sz="900" b="0" i="0" u="none" strike="noStrike">
                        <a:solidFill>
                          <a:srgbClr val="000000"/>
                        </a:solidFill>
                        <a:effectLst/>
                        <a:latin typeface="Times New Roman"/>
                      </a:endParaRPr>
                    </a:p>
                  </a:txBody>
                  <a:tcPr marL="6759" marR="6759" marT="6759" marB="0" anchor="ctr"/>
                </a:tc>
                <a:tc>
                  <a:txBody>
                    <a:bodyPr/>
                    <a:lstStyle/>
                    <a:p>
                      <a:pPr algn="just" fontAlgn="ctr"/>
                      <a:r>
                        <a:rPr lang="tr-TR" sz="900" u="none" strike="noStrike">
                          <a:effectLst/>
                          <a:highlight>
                            <a:srgbClr val="FFFF00"/>
                          </a:highlight>
                        </a:rPr>
                        <a:t>5</a:t>
                      </a:r>
                      <a:endParaRPr lang="tr-TR" sz="900" b="0" i="0" u="none" strike="noStrike">
                        <a:solidFill>
                          <a:srgbClr val="000000"/>
                        </a:solidFill>
                        <a:effectLst/>
                        <a:latin typeface="Times New Roman"/>
                      </a:endParaRPr>
                    </a:p>
                  </a:txBody>
                  <a:tcPr marL="6759" marR="6759" marT="6759" marB="0" anchor="ctr"/>
                </a:tc>
                <a:extLst>
                  <a:ext uri="{0D108BD9-81ED-4DB2-BD59-A6C34878D82A}">
                    <a16:rowId xmlns:a16="http://schemas.microsoft.com/office/drawing/2014/main" val="10005"/>
                  </a:ext>
                </a:extLst>
              </a:tr>
              <a:tr h="141942">
                <a:tc>
                  <a:txBody>
                    <a:bodyPr/>
                    <a:lstStyle/>
                    <a:p>
                      <a:pPr algn="just" fontAlgn="ctr"/>
                      <a:r>
                        <a:rPr lang="tr-TR" sz="900" u="none" strike="noStrike">
                          <a:effectLst/>
                          <a:highlight>
                            <a:srgbClr val="FFFF00"/>
                          </a:highlight>
                        </a:rPr>
                        <a:t>Kalsiyum Karbonat (Kireçtaşı)</a:t>
                      </a:r>
                      <a:endParaRPr lang="tr-TR" sz="900" b="0" i="0" u="none" strike="noStrike">
                        <a:solidFill>
                          <a:srgbClr val="000000"/>
                        </a:solidFill>
                        <a:effectLst/>
                        <a:latin typeface="Times New Roman"/>
                      </a:endParaRPr>
                    </a:p>
                  </a:txBody>
                  <a:tcPr marL="6759" marR="6759" marT="6759" marB="0" anchor="ctr"/>
                </a:tc>
                <a:tc>
                  <a:txBody>
                    <a:bodyPr/>
                    <a:lstStyle/>
                    <a:p>
                      <a:pPr algn="just" fontAlgn="ctr"/>
                      <a:r>
                        <a:rPr lang="tr-TR" sz="900" u="none" strike="noStrike">
                          <a:effectLst/>
                          <a:highlight>
                            <a:srgbClr val="FFFF00"/>
                          </a:highlight>
                        </a:rPr>
                        <a:t>15</a:t>
                      </a:r>
                      <a:endParaRPr lang="tr-TR" sz="900" b="0" i="0" u="none" strike="noStrike">
                        <a:solidFill>
                          <a:srgbClr val="000000"/>
                        </a:solidFill>
                        <a:effectLst/>
                        <a:latin typeface="Times New Roman"/>
                      </a:endParaRPr>
                    </a:p>
                  </a:txBody>
                  <a:tcPr marL="6759" marR="6759" marT="6759" marB="0" anchor="ctr"/>
                </a:tc>
                <a:tc>
                  <a:txBody>
                    <a:bodyPr/>
                    <a:lstStyle/>
                    <a:p>
                      <a:pPr algn="just" fontAlgn="ctr"/>
                      <a:r>
                        <a:rPr lang="tr-TR" sz="900" u="none" strike="noStrike">
                          <a:effectLst/>
                          <a:highlight>
                            <a:srgbClr val="FFFF00"/>
                          </a:highlight>
                        </a:rPr>
                        <a:t>5</a:t>
                      </a:r>
                      <a:endParaRPr lang="tr-TR" sz="900" b="0" i="0" u="none" strike="noStrike">
                        <a:solidFill>
                          <a:srgbClr val="000000"/>
                        </a:solidFill>
                        <a:effectLst/>
                        <a:latin typeface="Times New Roman"/>
                      </a:endParaRPr>
                    </a:p>
                  </a:txBody>
                  <a:tcPr marL="6759" marR="6759" marT="6759" marB="0" anchor="ctr"/>
                </a:tc>
                <a:extLst>
                  <a:ext uri="{0D108BD9-81ED-4DB2-BD59-A6C34878D82A}">
                    <a16:rowId xmlns:a16="http://schemas.microsoft.com/office/drawing/2014/main" val="10006"/>
                  </a:ext>
                </a:extLst>
              </a:tr>
              <a:tr h="141942">
                <a:tc>
                  <a:txBody>
                    <a:bodyPr/>
                    <a:lstStyle/>
                    <a:p>
                      <a:pPr algn="just" fontAlgn="ctr"/>
                      <a:r>
                        <a:rPr lang="tr-TR" sz="900" u="none" strike="noStrike" dirty="0">
                          <a:effectLst/>
                          <a:highlight>
                            <a:srgbClr val="FFFF00"/>
                          </a:highlight>
                        </a:rPr>
                        <a:t>Kaolin</a:t>
                      </a:r>
                      <a:endParaRPr lang="tr-TR" sz="900" b="0" i="0" u="none" strike="noStrike" dirty="0">
                        <a:solidFill>
                          <a:srgbClr val="000000"/>
                        </a:solidFill>
                        <a:effectLst/>
                        <a:latin typeface="Times New Roman"/>
                      </a:endParaRPr>
                    </a:p>
                  </a:txBody>
                  <a:tcPr marL="6759" marR="6759" marT="6759" marB="0" anchor="ctr"/>
                </a:tc>
                <a:tc>
                  <a:txBody>
                    <a:bodyPr/>
                    <a:lstStyle/>
                    <a:p>
                      <a:pPr algn="just" fontAlgn="ctr"/>
                      <a:r>
                        <a:rPr lang="tr-TR" sz="900" u="none" strike="noStrike">
                          <a:effectLst/>
                          <a:highlight>
                            <a:srgbClr val="FFFF00"/>
                          </a:highlight>
                        </a:rPr>
                        <a:t>15</a:t>
                      </a:r>
                      <a:endParaRPr lang="tr-TR" sz="900" b="0" i="0" u="none" strike="noStrike">
                        <a:solidFill>
                          <a:srgbClr val="000000"/>
                        </a:solidFill>
                        <a:effectLst/>
                        <a:latin typeface="Times New Roman"/>
                      </a:endParaRPr>
                    </a:p>
                  </a:txBody>
                  <a:tcPr marL="6759" marR="6759" marT="6759" marB="0" anchor="ctr"/>
                </a:tc>
                <a:tc>
                  <a:txBody>
                    <a:bodyPr/>
                    <a:lstStyle/>
                    <a:p>
                      <a:pPr algn="just" fontAlgn="ctr"/>
                      <a:r>
                        <a:rPr lang="tr-TR" sz="900" u="none" strike="noStrike">
                          <a:effectLst/>
                          <a:highlight>
                            <a:srgbClr val="FFFF00"/>
                          </a:highlight>
                        </a:rPr>
                        <a:t>5</a:t>
                      </a:r>
                      <a:endParaRPr lang="tr-TR" sz="900" b="0" i="0" u="none" strike="noStrike">
                        <a:solidFill>
                          <a:srgbClr val="000000"/>
                        </a:solidFill>
                        <a:effectLst/>
                        <a:latin typeface="Times New Roman"/>
                      </a:endParaRPr>
                    </a:p>
                  </a:txBody>
                  <a:tcPr marL="6759" marR="6759" marT="6759" marB="0" anchor="ctr"/>
                </a:tc>
                <a:extLst>
                  <a:ext uri="{0D108BD9-81ED-4DB2-BD59-A6C34878D82A}">
                    <a16:rowId xmlns:a16="http://schemas.microsoft.com/office/drawing/2014/main" val="10007"/>
                  </a:ext>
                </a:extLst>
              </a:tr>
              <a:tr h="141942">
                <a:tc>
                  <a:txBody>
                    <a:bodyPr/>
                    <a:lstStyle/>
                    <a:p>
                      <a:pPr algn="just" fontAlgn="ctr"/>
                      <a:r>
                        <a:rPr lang="tr-TR" sz="900" u="none" strike="noStrike">
                          <a:effectLst/>
                          <a:highlight>
                            <a:srgbClr val="FFFF00"/>
                          </a:highlight>
                        </a:rPr>
                        <a:t>Keten</a:t>
                      </a:r>
                      <a:endParaRPr lang="tr-TR" sz="900" b="0" i="0" u="none" strike="noStrike">
                        <a:solidFill>
                          <a:srgbClr val="000000"/>
                        </a:solidFill>
                        <a:effectLst/>
                        <a:latin typeface="Times New Roman"/>
                      </a:endParaRPr>
                    </a:p>
                  </a:txBody>
                  <a:tcPr marL="6759" marR="6759" marT="6759" marB="0" anchor="ctr"/>
                </a:tc>
                <a:tc>
                  <a:txBody>
                    <a:bodyPr/>
                    <a:lstStyle/>
                    <a:p>
                      <a:pPr algn="just" fontAlgn="ctr"/>
                      <a:r>
                        <a:rPr lang="tr-TR" sz="900" u="none" strike="noStrike">
                          <a:effectLst/>
                          <a:highlight>
                            <a:srgbClr val="FFFF00"/>
                          </a:highlight>
                        </a:rPr>
                        <a:t>0.5  </a:t>
                      </a:r>
                      <a:endParaRPr lang="tr-TR" sz="900" b="0" i="0" u="none" strike="noStrike">
                        <a:solidFill>
                          <a:srgbClr val="000000"/>
                        </a:solidFill>
                        <a:effectLst/>
                        <a:latin typeface="Times New Roman"/>
                      </a:endParaRPr>
                    </a:p>
                  </a:txBody>
                  <a:tcPr marL="6759" marR="6759" marT="6759" marB="0" anchor="ctr"/>
                </a:tc>
                <a:tc>
                  <a:txBody>
                    <a:bodyPr/>
                    <a:lstStyle/>
                    <a:p>
                      <a:pPr algn="just" fontAlgn="ctr"/>
                      <a:r>
                        <a:rPr lang="tr-TR" sz="900" u="none" strike="noStrike">
                          <a:effectLst/>
                          <a:highlight>
                            <a:srgbClr val="FFFF00"/>
                          </a:highlight>
                        </a:rPr>
                        <a:t>0.9</a:t>
                      </a:r>
                      <a:endParaRPr lang="tr-TR" sz="900" b="0" i="0" u="none" strike="noStrike">
                        <a:solidFill>
                          <a:srgbClr val="000000"/>
                        </a:solidFill>
                        <a:effectLst/>
                        <a:latin typeface="Times New Roman"/>
                      </a:endParaRPr>
                    </a:p>
                  </a:txBody>
                  <a:tcPr marL="6759" marR="6759" marT="6759" marB="0" anchor="ctr"/>
                </a:tc>
                <a:extLst>
                  <a:ext uri="{0D108BD9-81ED-4DB2-BD59-A6C34878D82A}">
                    <a16:rowId xmlns:a16="http://schemas.microsoft.com/office/drawing/2014/main" val="10008"/>
                  </a:ext>
                </a:extLst>
              </a:tr>
              <a:tr h="141942">
                <a:tc>
                  <a:txBody>
                    <a:bodyPr/>
                    <a:lstStyle/>
                    <a:p>
                      <a:pPr algn="just" fontAlgn="ctr"/>
                      <a:r>
                        <a:rPr lang="tr-TR" sz="900" u="none" strike="noStrike" dirty="0" err="1">
                          <a:effectLst/>
                          <a:highlight>
                            <a:srgbClr val="FFFF00"/>
                          </a:highlight>
                        </a:rPr>
                        <a:t>Magnezit</a:t>
                      </a:r>
                      <a:endParaRPr lang="tr-TR" sz="900" b="0" i="0" u="none" strike="noStrike" dirty="0">
                        <a:solidFill>
                          <a:srgbClr val="000000"/>
                        </a:solidFill>
                        <a:effectLst/>
                        <a:latin typeface="Times New Roman"/>
                      </a:endParaRPr>
                    </a:p>
                  </a:txBody>
                  <a:tcPr marL="6759" marR="6759" marT="6759" marB="0" anchor="ctr"/>
                </a:tc>
                <a:tc>
                  <a:txBody>
                    <a:bodyPr/>
                    <a:lstStyle/>
                    <a:p>
                      <a:pPr algn="just" fontAlgn="ctr"/>
                      <a:r>
                        <a:rPr lang="tr-TR" sz="900" u="none" strike="noStrike">
                          <a:effectLst/>
                          <a:highlight>
                            <a:srgbClr val="FFFF00"/>
                          </a:highlight>
                        </a:rPr>
                        <a:t>15</a:t>
                      </a:r>
                      <a:endParaRPr lang="tr-TR" sz="900" b="0" i="0" u="none" strike="noStrike">
                        <a:solidFill>
                          <a:srgbClr val="000000"/>
                        </a:solidFill>
                        <a:effectLst/>
                        <a:latin typeface="Times New Roman"/>
                      </a:endParaRPr>
                    </a:p>
                  </a:txBody>
                  <a:tcPr marL="6759" marR="6759" marT="6759" marB="0" anchor="ctr"/>
                </a:tc>
                <a:tc>
                  <a:txBody>
                    <a:bodyPr/>
                    <a:lstStyle/>
                    <a:p>
                      <a:pPr algn="just" fontAlgn="ctr"/>
                      <a:r>
                        <a:rPr lang="tr-TR" sz="900" u="none" strike="noStrike">
                          <a:effectLst/>
                          <a:highlight>
                            <a:srgbClr val="FFFF00"/>
                          </a:highlight>
                        </a:rPr>
                        <a:t>5</a:t>
                      </a:r>
                      <a:endParaRPr lang="tr-TR" sz="900" b="0" i="0" u="none" strike="noStrike">
                        <a:solidFill>
                          <a:srgbClr val="000000"/>
                        </a:solidFill>
                        <a:effectLst/>
                        <a:latin typeface="Times New Roman"/>
                      </a:endParaRPr>
                    </a:p>
                  </a:txBody>
                  <a:tcPr marL="6759" marR="6759" marT="6759" marB="0" anchor="ctr"/>
                </a:tc>
                <a:extLst>
                  <a:ext uri="{0D108BD9-81ED-4DB2-BD59-A6C34878D82A}">
                    <a16:rowId xmlns:a16="http://schemas.microsoft.com/office/drawing/2014/main" val="10009"/>
                  </a:ext>
                </a:extLst>
              </a:tr>
              <a:tr h="141942">
                <a:tc>
                  <a:txBody>
                    <a:bodyPr/>
                    <a:lstStyle/>
                    <a:p>
                      <a:pPr algn="just" fontAlgn="ctr"/>
                      <a:r>
                        <a:rPr lang="tr-TR" sz="900" u="none" strike="noStrike" dirty="0">
                          <a:effectLst/>
                          <a:highlight>
                            <a:srgbClr val="FFFF00"/>
                          </a:highlight>
                        </a:rPr>
                        <a:t>Nişasta</a:t>
                      </a:r>
                      <a:endParaRPr lang="tr-TR" sz="900" b="0" i="0" u="none" strike="noStrike" dirty="0">
                        <a:solidFill>
                          <a:srgbClr val="000000"/>
                        </a:solidFill>
                        <a:effectLst/>
                        <a:latin typeface="Times New Roman"/>
                      </a:endParaRPr>
                    </a:p>
                  </a:txBody>
                  <a:tcPr marL="6759" marR="6759" marT="6759" marB="0" anchor="ctr"/>
                </a:tc>
                <a:tc>
                  <a:txBody>
                    <a:bodyPr/>
                    <a:lstStyle/>
                    <a:p>
                      <a:pPr algn="just" fontAlgn="ctr"/>
                      <a:r>
                        <a:rPr lang="tr-TR" sz="900" u="none" strike="noStrike">
                          <a:effectLst/>
                          <a:highlight>
                            <a:srgbClr val="FFFF00"/>
                          </a:highlight>
                        </a:rPr>
                        <a:t>15</a:t>
                      </a:r>
                      <a:endParaRPr lang="tr-TR" sz="900" b="0" i="0" u="none" strike="noStrike">
                        <a:solidFill>
                          <a:srgbClr val="000000"/>
                        </a:solidFill>
                        <a:effectLst/>
                        <a:latin typeface="Times New Roman"/>
                      </a:endParaRPr>
                    </a:p>
                  </a:txBody>
                  <a:tcPr marL="6759" marR="6759" marT="6759" marB="0" anchor="ctr"/>
                </a:tc>
                <a:tc>
                  <a:txBody>
                    <a:bodyPr/>
                    <a:lstStyle/>
                    <a:p>
                      <a:pPr algn="just" fontAlgn="ctr"/>
                      <a:r>
                        <a:rPr lang="tr-TR" sz="900" u="none" strike="noStrike">
                          <a:effectLst/>
                          <a:highlight>
                            <a:srgbClr val="FFFF00"/>
                          </a:highlight>
                        </a:rPr>
                        <a:t>5</a:t>
                      </a:r>
                      <a:endParaRPr lang="tr-TR" sz="900" b="0" i="0" u="none" strike="noStrike">
                        <a:solidFill>
                          <a:srgbClr val="000000"/>
                        </a:solidFill>
                        <a:effectLst/>
                        <a:latin typeface="Times New Roman"/>
                      </a:endParaRPr>
                    </a:p>
                  </a:txBody>
                  <a:tcPr marL="6759" marR="6759" marT="6759" marB="0" anchor="ctr"/>
                </a:tc>
                <a:extLst>
                  <a:ext uri="{0D108BD9-81ED-4DB2-BD59-A6C34878D82A}">
                    <a16:rowId xmlns:a16="http://schemas.microsoft.com/office/drawing/2014/main" val="10010"/>
                  </a:ext>
                </a:extLst>
              </a:tr>
              <a:tr h="141942">
                <a:tc>
                  <a:txBody>
                    <a:bodyPr/>
                    <a:lstStyle/>
                    <a:p>
                      <a:pPr algn="just" fontAlgn="ctr"/>
                      <a:r>
                        <a:rPr lang="tr-TR" sz="900" u="none" strike="noStrike">
                          <a:effectLst/>
                          <a:highlight>
                            <a:srgbClr val="FFFF00"/>
                          </a:highlight>
                        </a:rPr>
                        <a:t>Odun tozu                                         </a:t>
                      </a:r>
                      <a:endParaRPr lang="tr-TR" sz="900" b="0" i="0" u="none" strike="noStrike">
                        <a:solidFill>
                          <a:srgbClr val="000000"/>
                        </a:solidFill>
                        <a:effectLst/>
                        <a:latin typeface="Times New Roman"/>
                      </a:endParaRPr>
                    </a:p>
                  </a:txBody>
                  <a:tcPr marL="6759" marR="6759" marT="6759" marB="0" anchor="ctr"/>
                </a:tc>
                <a:tc>
                  <a:txBody>
                    <a:bodyPr/>
                    <a:lstStyle/>
                    <a:p>
                      <a:pPr algn="just" fontAlgn="ctr"/>
                      <a:r>
                        <a:rPr lang="tr-TR" sz="900" u="none" strike="noStrike">
                          <a:effectLst/>
                          <a:highlight>
                            <a:srgbClr val="FFFF00"/>
                          </a:highlight>
                        </a:rPr>
                        <a:t> </a:t>
                      </a:r>
                      <a:endParaRPr lang="tr-TR" sz="900" b="0" i="0" u="none" strike="noStrike">
                        <a:solidFill>
                          <a:srgbClr val="000000"/>
                        </a:solidFill>
                        <a:effectLst/>
                        <a:latin typeface="Times New Roman"/>
                      </a:endParaRPr>
                    </a:p>
                  </a:txBody>
                  <a:tcPr marL="6759" marR="6759" marT="6759" marB="0" anchor="ctr"/>
                </a:tc>
                <a:tc>
                  <a:txBody>
                    <a:bodyPr/>
                    <a:lstStyle/>
                    <a:p>
                      <a:pPr algn="just" fontAlgn="ctr"/>
                      <a:r>
                        <a:rPr lang="tr-TR" sz="900" u="none" strike="noStrike">
                          <a:effectLst/>
                          <a:highlight>
                            <a:srgbClr val="FFFF00"/>
                          </a:highlight>
                        </a:rPr>
                        <a:t>5</a:t>
                      </a:r>
                      <a:endParaRPr lang="tr-TR" sz="900" b="0" i="0" u="none" strike="noStrike">
                        <a:solidFill>
                          <a:srgbClr val="000000"/>
                        </a:solidFill>
                        <a:effectLst/>
                        <a:latin typeface="Times New Roman"/>
                      </a:endParaRPr>
                    </a:p>
                  </a:txBody>
                  <a:tcPr marL="6759" marR="6759" marT="6759" marB="0" anchor="ctr"/>
                </a:tc>
                <a:extLst>
                  <a:ext uri="{0D108BD9-81ED-4DB2-BD59-A6C34878D82A}">
                    <a16:rowId xmlns:a16="http://schemas.microsoft.com/office/drawing/2014/main" val="10011"/>
                  </a:ext>
                </a:extLst>
              </a:tr>
              <a:tr h="266309">
                <a:tc>
                  <a:txBody>
                    <a:bodyPr/>
                    <a:lstStyle/>
                    <a:p>
                      <a:pPr algn="just" fontAlgn="ctr"/>
                      <a:r>
                        <a:rPr lang="tr-TR" sz="900" u="none" strike="noStrike">
                          <a:effectLst/>
                          <a:highlight>
                            <a:srgbClr val="FFFF00"/>
                          </a:highlight>
                        </a:rPr>
                        <a:t>Pamuk tozu (Çırçır, hallaç, iplik)</a:t>
                      </a:r>
                      <a:endParaRPr lang="tr-TR" sz="900" b="0" i="0" u="none" strike="noStrike">
                        <a:solidFill>
                          <a:srgbClr val="000000"/>
                        </a:solidFill>
                        <a:effectLst/>
                        <a:latin typeface="Times New Roman"/>
                      </a:endParaRPr>
                    </a:p>
                  </a:txBody>
                  <a:tcPr marL="6759" marR="6759" marT="6759" marB="0" anchor="ctr"/>
                </a:tc>
                <a:tc>
                  <a:txBody>
                    <a:bodyPr/>
                    <a:lstStyle/>
                    <a:p>
                      <a:pPr algn="just" fontAlgn="ctr"/>
                      <a:r>
                        <a:rPr lang="tr-TR" sz="900" u="none" strike="noStrike" dirty="0">
                          <a:effectLst/>
                          <a:highlight>
                            <a:srgbClr val="FFFF00"/>
                          </a:highlight>
                        </a:rPr>
                        <a:t> </a:t>
                      </a:r>
                      <a:endParaRPr lang="tr-TR" sz="900" b="0" i="0" u="none" strike="noStrike" dirty="0">
                        <a:solidFill>
                          <a:srgbClr val="000000"/>
                        </a:solidFill>
                        <a:effectLst/>
                        <a:latin typeface="Times New Roman"/>
                      </a:endParaRPr>
                    </a:p>
                  </a:txBody>
                  <a:tcPr marL="6759" marR="6759" marT="6759" marB="0" anchor="ctr"/>
                </a:tc>
                <a:tc>
                  <a:txBody>
                    <a:bodyPr/>
                    <a:lstStyle/>
                    <a:p>
                      <a:pPr algn="just" fontAlgn="ctr"/>
                      <a:r>
                        <a:rPr lang="tr-TR" sz="900" u="none" strike="noStrike">
                          <a:effectLst/>
                          <a:highlight>
                            <a:srgbClr val="FFFF00"/>
                          </a:highlight>
                        </a:rPr>
                        <a:t>0.5</a:t>
                      </a:r>
                      <a:endParaRPr lang="tr-TR" sz="900" b="0" i="0" u="none" strike="noStrike">
                        <a:solidFill>
                          <a:srgbClr val="000000"/>
                        </a:solidFill>
                        <a:effectLst/>
                        <a:latin typeface="Times New Roman"/>
                      </a:endParaRPr>
                    </a:p>
                  </a:txBody>
                  <a:tcPr marL="6759" marR="6759" marT="6759" marB="0" anchor="ctr"/>
                </a:tc>
                <a:extLst>
                  <a:ext uri="{0D108BD9-81ED-4DB2-BD59-A6C34878D82A}">
                    <a16:rowId xmlns:a16="http://schemas.microsoft.com/office/drawing/2014/main" val="10012"/>
                  </a:ext>
                </a:extLst>
              </a:tr>
              <a:tr h="141942">
                <a:tc>
                  <a:txBody>
                    <a:bodyPr/>
                    <a:lstStyle/>
                    <a:p>
                      <a:pPr algn="just" fontAlgn="ctr"/>
                      <a:r>
                        <a:rPr lang="tr-TR" sz="900" u="none" strike="noStrike">
                          <a:effectLst/>
                          <a:highlight>
                            <a:srgbClr val="FFFF00"/>
                          </a:highlight>
                        </a:rPr>
                        <a:t>Pamuk tozu (Dokuma)</a:t>
                      </a:r>
                      <a:endParaRPr lang="tr-TR" sz="900" b="0" i="0" u="none" strike="noStrike">
                        <a:solidFill>
                          <a:srgbClr val="000000"/>
                        </a:solidFill>
                        <a:effectLst/>
                        <a:latin typeface="Times New Roman"/>
                      </a:endParaRPr>
                    </a:p>
                  </a:txBody>
                  <a:tcPr marL="6759" marR="6759" marT="6759" marB="0" anchor="ctr"/>
                </a:tc>
                <a:tc>
                  <a:txBody>
                    <a:bodyPr/>
                    <a:lstStyle/>
                    <a:p>
                      <a:pPr algn="just" fontAlgn="ctr"/>
                      <a:r>
                        <a:rPr lang="tr-TR" sz="900" u="none" strike="noStrike" dirty="0">
                          <a:effectLst/>
                          <a:highlight>
                            <a:srgbClr val="FFFF00"/>
                          </a:highlight>
                        </a:rPr>
                        <a:t> </a:t>
                      </a:r>
                      <a:endParaRPr lang="tr-TR" sz="900" b="0" i="0" u="none" strike="noStrike" dirty="0">
                        <a:solidFill>
                          <a:srgbClr val="000000"/>
                        </a:solidFill>
                        <a:effectLst/>
                        <a:latin typeface="Times New Roman"/>
                      </a:endParaRPr>
                    </a:p>
                  </a:txBody>
                  <a:tcPr marL="6759" marR="6759" marT="6759" marB="0" anchor="ctr"/>
                </a:tc>
                <a:tc>
                  <a:txBody>
                    <a:bodyPr/>
                    <a:lstStyle/>
                    <a:p>
                      <a:pPr algn="just" fontAlgn="ctr"/>
                      <a:r>
                        <a:rPr lang="tr-TR" sz="900" u="none" strike="noStrike">
                          <a:effectLst/>
                          <a:highlight>
                            <a:srgbClr val="FFFF00"/>
                          </a:highlight>
                        </a:rPr>
                        <a:t>0.75 </a:t>
                      </a:r>
                      <a:endParaRPr lang="tr-TR" sz="900" b="0" i="0" u="none" strike="noStrike">
                        <a:solidFill>
                          <a:srgbClr val="000000"/>
                        </a:solidFill>
                        <a:effectLst/>
                        <a:latin typeface="Times New Roman"/>
                      </a:endParaRPr>
                    </a:p>
                  </a:txBody>
                  <a:tcPr marL="6759" marR="6759" marT="6759" marB="0" anchor="ctr"/>
                </a:tc>
                <a:extLst>
                  <a:ext uri="{0D108BD9-81ED-4DB2-BD59-A6C34878D82A}">
                    <a16:rowId xmlns:a16="http://schemas.microsoft.com/office/drawing/2014/main" val="10013"/>
                  </a:ext>
                </a:extLst>
              </a:tr>
              <a:tr h="141942">
                <a:tc>
                  <a:txBody>
                    <a:bodyPr/>
                    <a:lstStyle/>
                    <a:p>
                      <a:pPr algn="just" fontAlgn="ctr"/>
                      <a:r>
                        <a:rPr lang="tr-TR" sz="900" u="none" strike="noStrike">
                          <a:effectLst/>
                          <a:highlight>
                            <a:srgbClr val="FFFF00"/>
                          </a:highlight>
                        </a:rPr>
                        <a:t>Pamuk tozu (Konfeksiyon)</a:t>
                      </a:r>
                      <a:endParaRPr lang="tr-TR" sz="900" b="0" i="0" u="none" strike="noStrike">
                        <a:solidFill>
                          <a:srgbClr val="000000"/>
                        </a:solidFill>
                        <a:effectLst/>
                        <a:latin typeface="Times New Roman"/>
                      </a:endParaRPr>
                    </a:p>
                  </a:txBody>
                  <a:tcPr marL="6759" marR="6759" marT="6759" marB="0" anchor="ctr"/>
                </a:tc>
                <a:tc>
                  <a:txBody>
                    <a:bodyPr/>
                    <a:lstStyle/>
                    <a:p>
                      <a:pPr algn="just" fontAlgn="ctr"/>
                      <a:r>
                        <a:rPr lang="tr-TR" sz="900" u="none" strike="noStrike" dirty="0">
                          <a:effectLst/>
                          <a:highlight>
                            <a:srgbClr val="FFFF00"/>
                          </a:highlight>
                        </a:rPr>
                        <a:t> </a:t>
                      </a:r>
                      <a:endParaRPr lang="tr-TR" sz="900" b="0" i="0" u="none" strike="noStrike" dirty="0">
                        <a:solidFill>
                          <a:srgbClr val="000000"/>
                        </a:solidFill>
                        <a:effectLst/>
                        <a:latin typeface="Times New Roman"/>
                      </a:endParaRPr>
                    </a:p>
                  </a:txBody>
                  <a:tcPr marL="6759" marR="6759" marT="6759" marB="0" anchor="ctr"/>
                </a:tc>
                <a:tc>
                  <a:txBody>
                    <a:bodyPr/>
                    <a:lstStyle/>
                    <a:p>
                      <a:pPr algn="just" fontAlgn="ctr"/>
                      <a:r>
                        <a:rPr lang="tr-TR" sz="900" u="none" strike="noStrike">
                          <a:effectLst/>
                          <a:highlight>
                            <a:srgbClr val="FFFF00"/>
                          </a:highlight>
                        </a:rPr>
                        <a:t>1</a:t>
                      </a:r>
                      <a:endParaRPr lang="tr-TR" sz="900" b="0" i="0" u="none" strike="noStrike">
                        <a:solidFill>
                          <a:srgbClr val="000000"/>
                        </a:solidFill>
                        <a:effectLst/>
                        <a:latin typeface="Times New Roman"/>
                      </a:endParaRPr>
                    </a:p>
                  </a:txBody>
                  <a:tcPr marL="6759" marR="6759" marT="6759" marB="0" anchor="ctr"/>
                </a:tc>
                <a:extLst>
                  <a:ext uri="{0D108BD9-81ED-4DB2-BD59-A6C34878D82A}">
                    <a16:rowId xmlns:a16="http://schemas.microsoft.com/office/drawing/2014/main" val="10014"/>
                  </a:ext>
                </a:extLst>
              </a:tr>
              <a:tr h="141942">
                <a:tc>
                  <a:txBody>
                    <a:bodyPr/>
                    <a:lstStyle/>
                    <a:p>
                      <a:pPr algn="just" fontAlgn="ctr"/>
                      <a:r>
                        <a:rPr lang="tr-TR" sz="900" u="none" strike="noStrike">
                          <a:effectLst/>
                          <a:highlight>
                            <a:srgbClr val="FFFF00"/>
                          </a:highlight>
                        </a:rPr>
                        <a:t>Portland çimentosu</a:t>
                      </a:r>
                      <a:endParaRPr lang="tr-TR" sz="900" b="0" i="0" u="none" strike="noStrike">
                        <a:solidFill>
                          <a:srgbClr val="000000"/>
                        </a:solidFill>
                        <a:effectLst/>
                        <a:latin typeface="Times New Roman"/>
                      </a:endParaRPr>
                    </a:p>
                  </a:txBody>
                  <a:tcPr marL="6759" marR="6759" marT="6759" marB="0" anchor="ctr"/>
                </a:tc>
                <a:tc>
                  <a:txBody>
                    <a:bodyPr/>
                    <a:lstStyle/>
                    <a:p>
                      <a:pPr algn="just" fontAlgn="ctr"/>
                      <a:r>
                        <a:rPr lang="tr-TR" sz="900" u="none" strike="noStrike">
                          <a:effectLst/>
                          <a:highlight>
                            <a:srgbClr val="FFFF00"/>
                          </a:highlight>
                        </a:rPr>
                        <a:t>15</a:t>
                      </a:r>
                      <a:endParaRPr lang="tr-TR" sz="900" b="0" i="0" u="none" strike="noStrike">
                        <a:solidFill>
                          <a:srgbClr val="000000"/>
                        </a:solidFill>
                        <a:effectLst/>
                        <a:latin typeface="Times New Roman"/>
                      </a:endParaRPr>
                    </a:p>
                  </a:txBody>
                  <a:tcPr marL="6759" marR="6759" marT="6759" marB="0" anchor="ctr"/>
                </a:tc>
                <a:tc>
                  <a:txBody>
                    <a:bodyPr/>
                    <a:lstStyle/>
                    <a:p>
                      <a:pPr algn="just" fontAlgn="ctr"/>
                      <a:r>
                        <a:rPr lang="tr-TR" sz="900" u="none" strike="noStrike">
                          <a:effectLst/>
                          <a:highlight>
                            <a:srgbClr val="FFFF00"/>
                          </a:highlight>
                        </a:rPr>
                        <a:t>5</a:t>
                      </a:r>
                      <a:endParaRPr lang="tr-TR" sz="900" b="0" i="0" u="none" strike="noStrike">
                        <a:solidFill>
                          <a:srgbClr val="000000"/>
                        </a:solidFill>
                        <a:effectLst/>
                        <a:latin typeface="Times New Roman"/>
                      </a:endParaRPr>
                    </a:p>
                  </a:txBody>
                  <a:tcPr marL="6759" marR="6759" marT="6759" marB="0" anchor="ctr"/>
                </a:tc>
                <a:extLst>
                  <a:ext uri="{0D108BD9-81ED-4DB2-BD59-A6C34878D82A}">
                    <a16:rowId xmlns:a16="http://schemas.microsoft.com/office/drawing/2014/main" val="10015"/>
                  </a:ext>
                </a:extLst>
              </a:tr>
              <a:tr h="141942">
                <a:tc>
                  <a:txBody>
                    <a:bodyPr/>
                    <a:lstStyle/>
                    <a:p>
                      <a:pPr algn="just" fontAlgn="ctr"/>
                      <a:r>
                        <a:rPr lang="tr-TR" sz="900" u="none" strike="noStrike">
                          <a:effectLst/>
                        </a:rPr>
                        <a:t>Selüloz(kağıt tozu)</a:t>
                      </a:r>
                      <a:endParaRPr lang="tr-TR" sz="900" b="0" i="0" u="none" strike="noStrike">
                        <a:solidFill>
                          <a:srgbClr val="000000"/>
                        </a:solidFill>
                        <a:effectLst/>
                        <a:latin typeface="Times New Roman"/>
                      </a:endParaRPr>
                    </a:p>
                  </a:txBody>
                  <a:tcPr marL="6759" marR="6759" marT="6759" marB="0" anchor="ctr"/>
                </a:tc>
                <a:tc>
                  <a:txBody>
                    <a:bodyPr/>
                    <a:lstStyle/>
                    <a:p>
                      <a:pPr algn="just" fontAlgn="ctr"/>
                      <a:r>
                        <a:rPr lang="tr-TR" sz="900" u="none" strike="noStrike">
                          <a:effectLst/>
                        </a:rPr>
                        <a:t>15</a:t>
                      </a:r>
                      <a:endParaRPr lang="tr-TR" sz="900" b="0" i="0" u="none" strike="noStrike">
                        <a:solidFill>
                          <a:srgbClr val="000000"/>
                        </a:solidFill>
                        <a:effectLst/>
                        <a:latin typeface="Times New Roman"/>
                      </a:endParaRPr>
                    </a:p>
                  </a:txBody>
                  <a:tcPr marL="6759" marR="6759" marT="6759" marB="0" anchor="ctr"/>
                </a:tc>
                <a:tc>
                  <a:txBody>
                    <a:bodyPr/>
                    <a:lstStyle/>
                    <a:p>
                      <a:pPr algn="just" fontAlgn="ctr"/>
                      <a:r>
                        <a:rPr lang="tr-TR" sz="900" u="none" strike="noStrike" dirty="0">
                          <a:effectLst/>
                        </a:rPr>
                        <a:t>5</a:t>
                      </a:r>
                      <a:endParaRPr lang="tr-TR" sz="900" b="0" i="0" u="none" strike="noStrike" dirty="0">
                        <a:solidFill>
                          <a:srgbClr val="000000"/>
                        </a:solidFill>
                        <a:effectLst/>
                        <a:latin typeface="Times New Roman"/>
                      </a:endParaRPr>
                    </a:p>
                  </a:txBody>
                  <a:tcPr marL="6759" marR="6759" marT="6759" marB="0" anchor="ctr"/>
                </a:tc>
                <a:extLst>
                  <a:ext uri="{0D108BD9-81ED-4DB2-BD59-A6C34878D82A}">
                    <a16:rowId xmlns:a16="http://schemas.microsoft.com/office/drawing/2014/main" val="10016"/>
                  </a:ext>
                </a:extLst>
              </a:tr>
              <a:tr h="141942">
                <a:tc>
                  <a:txBody>
                    <a:bodyPr/>
                    <a:lstStyle/>
                    <a:p>
                      <a:pPr algn="just" fontAlgn="ctr"/>
                      <a:r>
                        <a:rPr lang="tr-TR" sz="900" u="none" strike="noStrike">
                          <a:effectLst/>
                          <a:highlight>
                            <a:srgbClr val="FFFF00"/>
                          </a:highlight>
                        </a:rPr>
                        <a:t>Tahıl  (yulaf, buğday, arpa…)</a:t>
                      </a:r>
                      <a:endParaRPr lang="tr-TR" sz="900" b="0" i="0" u="none" strike="noStrike">
                        <a:solidFill>
                          <a:srgbClr val="000000"/>
                        </a:solidFill>
                        <a:effectLst/>
                        <a:latin typeface="Times New Roman"/>
                      </a:endParaRPr>
                    </a:p>
                  </a:txBody>
                  <a:tcPr marL="6759" marR="6759" marT="6759" marB="0" anchor="ctr"/>
                </a:tc>
                <a:tc>
                  <a:txBody>
                    <a:bodyPr/>
                    <a:lstStyle/>
                    <a:p>
                      <a:pPr algn="just" fontAlgn="ctr"/>
                      <a:r>
                        <a:rPr lang="tr-TR" sz="900" u="none" strike="noStrike">
                          <a:effectLst/>
                          <a:highlight>
                            <a:srgbClr val="FFFF00"/>
                          </a:highlight>
                        </a:rPr>
                        <a:t>10</a:t>
                      </a:r>
                      <a:endParaRPr lang="tr-TR" sz="900" b="0" i="0" u="none" strike="noStrike">
                        <a:solidFill>
                          <a:srgbClr val="000000"/>
                        </a:solidFill>
                        <a:effectLst/>
                        <a:latin typeface="Times New Roman"/>
                      </a:endParaRPr>
                    </a:p>
                  </a:txBody>
                  <a:tcPr marL="6759" marR="6759" marT="6759" marB="0" anchor="ctr"/>
                </a:tc>
                <a:tc>
                  <a:txBody>
                    <a:bodyPr/>
                    <a:lstStyle/>
                    <a:p>
                      <a:pPr algn="just" fontAlgn="ctr"/>
                      <a:r>
                        <a:rPr lang="tr-TR" sz="900" u="none" strike="noStrike" dirty="0">
                          <a:effectLst/>
                        </a:rPr>
                        <a:t> </a:t>
                      </a:r>
                      <a:endParaRPr lang="tr-TR" sz="900" b="0" i="0" u="none" strike="noStrike" dirty="0">
                        <a:solidFill>
                          <a:srgbClr val="FF0000"/>
                        </a:solidFill>
                        <a:effectLst/>
                        <a:latin typeface="Times New Roman"/>
                      </a:endParaRPr>
                    </a:p>
                  </a:txBody>
                  <a:tcPr marL="6759" marR="6759" marT="6759" marB="0" anchor="ctr"/>
                </a:tc>
                <a:extLst>
                  <a:ext uri="{0D108BD9-81ED-4DB2-BD59-A6C34878D82A}">
                    <a16:rowId xmlns:a16="http://schemas.microsoft.com/office/drawing/2014/main" val="10017"/>
                  </a:ext>
                </a:extLst>
              </a:tr>
              <a:tr h="141942">
                <a:tc>
                  <a:txBody>
                    <a:bodyPr/>
                    <a:lstStyle/>
                    <a:p>
                      <a:pPr algn="just" fontAlgn="ctr"/>
                      <a:r>
                        <a:rPr lang="tr-TR" sz="900" u="none" strike="noStrike">
                          <a:effectLst/>
                        </a:rPr>
                        <a:t>Zımpara</a:t>
                      </a:r>
                      <a:endParaRPr lang="tr-TR" sz="900" b="0" i="0" u="none" strike="noStrike">
                        <a:solidFill>
                          <a:srgbClr val="000000"/>
                        </a:solidFill>
                        <a:effectLst/>
                        <a:latin typeface="Times New Roman"/>
                      </a:endParaRPr>
                    </a:p>
                  </a:txBody>
                  <a:tcPr marL="6759" marR="6759" marT="6759" marB="0" anchor="ctr"/>
                </a:tc>
                <a:tc>
                  <a:txBody>
                    <a:bodyPr/>
                    <a:lstStyle/>
                    <a:p>
                      <a:pPr algn="just" fontAlgn="ctr"/>
                      <a:r>
                        <a:rPr lang="tr-TR" sz="900" u="none" strike="noStrike">
                          <a:effectLst/>
                        </a:rPr>
                        <a:t>15</a:t>
                      </a:r>
                      <a:endParaRPr lang="tr-TR" sz="900" b="0" i="0" u="none" strike="noStrike">
                        <a:solidFill>
                          <a:srgbClr val="000000"/>
                        </a:solidFill>
                        <a:effectLst/>
                        <a:latin typeface="Times New Roman"/>
                      </a:endParaRPr>
                    </a:p>
                  </a:txBody>
                  <a:tcPr marL="6759" marR="6759" marT="6759" marB="0" anchor="ctr"/>
                </a:tc>
                <a:tc>
                  <a:txBody>
                    <a:bodyPr/>
                    <a:lstStyle/>
                    <a:p>
                      <a:pPr algn="just" fontAlgn="ctr"/>
                      <a:r>
                        <a:rPr lang="tr-TR" sz="900" u="none" strike="noStrike" dirty="0">
                          <a:effectLst/>
                        </a:rPr>
                        <a:t>5</a:t>
                      </a:r>
                      <a:endParaRPr lang="tr-TR" sz="900" b="0" i="0" u="none" strike="noStrike" dirty="0">
                        <a:solidFill>
                          <a:srgbClr val="000000"/>
                        </a:solidFill>
                        <a:effectLst/>
                        <a:latin typeface="Times New Roman"/>
                      </a:endParaRPr>
                    </a:p>
                  </a:txBody>
                  <a:tcPr marL="6759" marR="6759" marT="6759" marB="0" anchor="ctr"/>
                </a:tc>
                <a:extLst>
                  <a:ext uri="{0D108BD9-81ED-4DB2-BD59-A6C34878D82A}">
                    <a16:rowId xmlns:a16="http://schemas.microsoft.com/office/drawing/2014/main" val="10018"/>
                  </a:ext>
                </a:extLst>
              </a:tr>
            </a:tbl>
          </a:graphicData>
        </a:graphic>
      </p:graphicFrame>
      <p:sp>
        <p:nvSpPr>
          <p:cNvPr id="8" name="Dikdörtgen 7"/>
          <p:cNvSpPr/>
          <p:nvPr/>
        </p:nvSpPr>
        <p:spPr>
          <a:xfrm>
            <a:off x="4572000" y="2128500"/>
            <a:ext cx="4572000" cy="292388"/>
          </a:xfrm>
          <a:prstGeom prst="rect">
            <a:avLst/>
          </a:prstGeom>
        </p:spPr>
        <p:txBody>
          <a:bodyPr>
            <a:spAutoFit/>
          </a:bodyPr>
          <a:lstStyle/>
          <a:p>
            <a:r>
              <a:rPr lang="tr-TR" sz="1300" dirty="0"/>
              <a:t>TOZ MESLEKİ MARUZİYET SINIR DEĞERLERİ TABLOSU</a:t>
            </a:r>
          </a:p>
        </p:txBody>
      </p:sp>
      <p:sp>
        <p:nvSpPr>
          <p:cNvPr id="6" name="Başlık 1"/>
          <p:cNvSpPr>
            <a:spLocks noGrp="1"/>
          </p:cNvSpPr>
          <p:nvPr>
            <p:ph type="title"/>
          </p:nvPr>
        </p:nvSpPr>
        <p:spPr>
          <a:xfrm>
            <a:off x="609600" y="975360"/>
            <a:ext cx="8153400" cy="1005840"/>
          </a:xfrm>
        </p:spPr>
        <p:txBody>
          <a:bodyPr>
            <a:normAutofit/>
          </a:bodyPr>
          <a:lstStyle/>
          <a:p>
            <a:r>
              <a:rPr lang="tr-TR" sz="2200" b="1" dirty="0">
                <a:solidFill>
                  <a:srgbClr val="FF0000"/>
                </a:solidFill>
              </a:rPr>
              <a:t>TOZLA MÜCADELE YÖNETMELİĞİ</a:t>
            </a:r>
            <a:br>
              <a:rPr lang="tr-TR" sz="2200" dirty="0">
                <a:solidFill>
                  <a:srgbClr val="FF0000"/>
                </a:solidFill>
              </a:rPr>
            </a:br>
            <a:r>
              <a:rPr lang="tr-TR" sz="2200" dirty="0">
                <a:solidFill>
                  <a:srgbClr val="FF0000"/>
                </a:solidFill>
              </a:rPr>
              <a:t>5 Kasım 2013  tarih ve Sayı : 28812</a:t>
            </a:r>
          </a:p>
        </p:txBody>
      </p:sp>
    </p:spTree>
    <p:extLst>
      <p:ext uri="{BB962C8B-B14F-4D97-AF65-F5344CB8AC3E}">
        <p14:creationId xmlns:p14="http://schemas.microsoft.com/office/powerpoint/2010/main" val="11889862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Dikdörtgen 3"/>
          <p:cNvSpPr/>
          <p:nvPr/>
        </p:nvSpPr>
        <p:spPr>
          <a:xfrm>
            <a:off x="25261" y="2276872"/>
            <a:ext cx="4572000" cy="292388"/>
          </a:xfrm>
          <a:prstGeom prst="rect">
            <a:avLst/>
          </a:prstGeom>
        </p:spPr>
        <p:txBody>
          <a:bodyPr>
            <a:spAutoFit/>
          </a:bodyPr>
          <a:lstStyle/>
          <a:p>
            <a:r>
              <a:rPr lang="tr-TR" sz="1300" b="1" dirty="0"/>
              <a:t>ÖZELLİĞİ OLAN KAYAÇ VEYA MİNERALLER</a:t>
            </a:r>
            <a:endParaRPr lang="tr-TR" sz="1300" dirty="0"/>
          </a:p>
        </p:txBody>
      </p:sp>
      <p:graphicFrame>
        <p:nvGraphicFramePr>
          <p:cNvPr id="5" name="Tablo 4"/>
          <p:cNvGraphicFramePr>
            <a:graphicFrameLocks noGrp="1"/>
          </p:cNvGraphicFramePr>
          <p:nvPr/>
        </p:nvGraphicFramePr>
        <p:xfrm>
          <a:off x="4526890" y="1916832"/>
          <a:ext cx="4365591" cy="3964600"/>
        </p:xfrm>
        <a:graphic>
          <a:graphicData uri="http://schemas.openxmlformats.org/drawingml/2006/table">
            <a:tbl>
              <a:tblPr>
                <a:tableStyleId>{5C22544A-7EE6-4342-B048-85BDC9FD1C3A}</a:tableStyleId>
              </a:tblPr>
              <a:tblGrid>
                <a:gridCol w="3107646">
                  <a:extLst>
                    <a:ext uri="{9D8B030D-6E8A-4147-A177-3AD203B41FA5}">
                      <a16:colId xmlns:a16="http://schemas.microsoft.com/office/drawing/2014/main" val="20000"/>
                    </a:ext>
                  </a:extLst>
                </a:gridCol>
                <a:gridCol w="1257945">
                  <a:extLst>
                    <a:ext uri="{9D8B030D-6E8A-4147-A177-3AD203B41FA5}">
                      <a16:colId xmlns:a16="http://schemas.microsoft.com/office/drawing/2014/main" val="20001"/>
                    </a:ext>
                  </a:extLst>
                </a:gridCol>
              </a:tblGrid>
              <a:tr h="129865">
                <a:tc>
                  <a:txBody>
                    <a:bodyPr/>
                    <a:lstStyle/>
                    <a:p>
                      <a:pPr algn="just" fontAlgn="ctr"/>
                      <a:r>
                        <a:rPr lang="tr-TR" sz="1000" u="none" strike="noStrike">
                          <a:effectLst/>
                        </a:rPr>
                        <a:t>Kayaç-mineral</a:t>
                      </a:r>
                      <a:endParaRPr lang="tr-TR" sz="1000" b="1" i="0" u="none" strike="noStrike">
                        <a:solidFill>
                          <a:srgbClr val="000000"/>
                        </a:solidFill>
                        <a:effectLst/>
                        <a:latin typeface="Times New Roman"/>
                      </a:endParaRPr>
                    </a:p>
                  </a:txBody>
                  <a:tcPr marL="6184" marR="6184" marT="6184" marB="0" anchor="ctr"/>
                </a:tc>
                <a:tc>
                  <a:txBody>
                    <a:bodyPr/>
                    <a:lstStyle/>
                    <a:p>
                      <a:pPr algn="just" fontAlgn="ctr"/>
                      <a:r>
                        <a:rPr lang="tr-TR" sz="1000" u="none" strike="noStrike">
                          <a:effectLst/>
                        </a:rPr>
                        <a:t>TWA (mg/m3)</a:t>
                      </a:r>
                      <a:endParaRPr lang="tr-TR" sz="1000" b="1" i="0" u="none" strike="noStrike">
                        <a:solidFill>
                          <a:srgbClr val="000000"/>
                        </a:solidFill>
                        <a:effectLst/>
                        <a:latin typeface="Times New Roman"/>
                      </a:endParaRPr>
                    </a:p>
                  </a:txBody>
                  <a:tcPr marL="6184" marR="6184" marT="6184" marB="0" anchor="ctr"/>
                </a:tc>
                <a:extLst>
                  <a:ext uri="{0D108BD9-81ED-4DB2-BD59-A6C34878D82A}">
                    <a16:rowId xmlns:a16="http://schemas.microsoft.com/office/drawing/2014/main" val="10000"/>
                  </a:ext>
                </a:extLst>
              </a:tr>
              <a:tr h="129865">
                <a:tc>
                  <a:txBody>
                    <a:bodyPr/>
                    <a:lstStyle/>
                    <a:p>
                      <a:pPr algn="just" fontAlgn="ctr"/>
                      <a:r>
                        <a:rPr lang="tr-TR" sz="1000" u="none" strike="noStrike">
                          <a:effectLst/>
                          <a:highlight>
                            <a:srgbClr val="FFFF00"/>
                          </a:highlight>
                        </a:rPr>
                        <a:t>Asbest </a:t>
                      </a:r>
                      <a:endParaRPr lang="tr-TR" sz="1000" b="0" i="0" u="none" strike="noStrike">
                        <a:solidFill>
                          <a:srgbClr val="000000"/>
                        </a:solidFill>
                        <a:effectLst/>
                        <a:latin typeface="Times New Roman"/>
                      </a:endParaRPr>
                    </a:p>
                  </a:txBody>
                  <a:tcPr marL="6184" marR="6184" marT="6184" marB="0" anchor="ctr"/>
                </a:tc>
                <a:tc>
                  <a:txBody>
                    <a:bodyPr/>
                    <a:lstStyle/>
                    <a:p>
                      <a:pPr algn="just" fontAlgn="ctr"/>
                      <a:r>
                        <a:rPr lang="tr-TR" sz="1000" u="none" strike="noStrike">
                          <a:effectLst/>
                          <a:highlight>
                            <a:srgbClr val="FFFF00"/>
                          </a:highlight>
                        </a:rPr>
                        <a:t>0,1 lif / cm</a:t>
                      </a:r>
                      <a:r>
                        <a:rPr lang="tr-TR" sz="1000" u="none" strike="noStrike" baseline="30000">
                          <a:effectLst/>
                          <a:highlight>
                            <a:srgbClr val="FFFF00"/>
                          </a:highlight>
                        </a:rPr>
                        <a:t>3</a:t>
                      </a:r>
                      <a:endParaRPr lang="tr-TR" sz="1000" b="0" i="0" u="none" strike="noStrike">
                        <a:solidFill>
                          <a:srgbClr val="000000"/>
                        </a:solidFill>
                        <a:effectLst/>
                        <a:latin typeface="Times New Roman"/>
                      </a:endParaRPr>
                    </a:p>
                  </a:txBody>
                  <a:tcPr marL="6184" marR="6184" marT="6184" marB="0" anchor="ctr"/>
                </a:tc>
                <a:extLst>
                  <a:ext uri="{0D108BD9-81ED-4DB2-BD59-A6C34878D82A}">
                    <a16:rowId xmlns:a16="http://schemas.microsoft.com/office/drawing/2014/main" val="10001"/>
                  </a:ext>
                </a:extLst>
              </a:tr>
              <a:tr h="129865">
                <a:tc>
                  <a:txBody>
                    <a:bodyPr/>
                    <a:lstStyle/>
                    <a:p>
                      <a:pPr algn="just" fontAlgn="ctr"/>
                      <a:r>
                        <a:rPr lang="tr-TR" sz="1000" u="none" strike="noStrike">
                          <a:effectLst/>
                          <a:highlight>
                            <a:srgbClr val="FFFF00"/>
                          </a:highlight>
                        </a:rPr>
                        <a:t>Silika (Kristal Yapıda)</a:t>
                      </a:r>
                      <a:endParaRPr lang="tr-TR" sz="1000" b="0" i="0" u="none" strike="noStrike">
                        <a:solidFill>
                          <a:srgbClr val="0070C0"/>
                        </a:solidFill>
                        <a:effectLst/>
                        <a:latin typeface="Times New Roman"/>
                      </a:endParaRPr>
                    </a:p>
                  </a:txBody>
                  <a:tcPr marL="6184" marR="6184" marT="6184" marB="0" anchor="ctr"/>
                </a:tc>
                <a:tc>
                  <a:txBody>
                    <a:bodyPr/>
                    <a:lstStyle/>
                    <a:p>
                      <a:pPr algn="just" fontAlgn="ctr"/>
                      <a:r>
                        <a:rPr lang="tr-TR" sz="1000" u="none" strike="noStrike">
                          <a:effectLst/>
                          <a:highlight>
                            <a:srgbClr val="FFFF00"/>
                          </a:highlight>
                        </a:rPr>
                        <a:t> </a:t>
                      </a:r>
                      <a:endParaRPr lang="tr-TR" sz="1000" b="0" i="0" u="none" strike="noStrike">
                        <a:solidFill>
                          <a:srgbClr val="0070C0"/>
                        </a:solidFill>
                        <a:effectLst/>
                        <a:latin typeface="Times New Roman"/>
                      </a:endParaRPr>
                    </a:p>
                  </a:txBody>
                  <a:tcPr marL="6184" marR="6184" marT="6184" marB="0" anchor="ctr"/>
                </a:tc>
                <a:extLst>
                  <a:ext uri="{0D108BD9-81ED-4DB2-BD59-A6C34878D82A}">
                    <a16:rowId xmlns:a16="http://schemas.microsoft.com/office/drawing/2014/main" val="10002"/>
                  </a:ext>
                </a:extLst>
              </a:tr>
              <a:tr h="129865">
                <a:tc rowSpan="2">
                  <a:txBody>
                    <a:bodyPr/>
                    <a:lstStyle/>
                    <a:p>
                      <a:pPr algn="just" fontAlgn="ctr"/>
                      <a:r>
                        <a:rPr lang="tr-TR" sz="1000" u="none" strike="noStrike">
                          <a:effectLst/>
                          <a:highlight>
                            <a:srgbClr val="FFFF00"/>
                          </a:highlight>
                        </a:rPr>
                        <a:t>Kuvars (Solunabilir)</a:t>
                      </a:r>
                      <a:endParaRPr lang="tr-TR" sz="1000" b="0" i="0" u="none" strike="noStrike">
                        <a:solidFill>
                          <a:srgbClr val="0070C0"/>
                        </a:solidFill>
                        <a:effectLst/>
                        <a:latin typeface="Times New Roman"/>
                      </a:endParaRPr>
                    </a:p>
                  </a:txBody>
                  <a:tcPr marL="6184" marR="6184" marT="6184" marB="0" anchor="ctr"/>
                </a:tc>
                <a:tc>
                  <a:txBody>
                    <a:bodyPr/>
                    <a:lstStyle/>
                    <a:p>
                      <a:pPr algn="just" fontAlgn="ctr"/>
                      <a:r>
                        <a:rPr lang="tr-TR" sz="1000" u="sng" strike="noStrike">
                          <a:effectLst/>
                          <a:highlight>
                            <a:srgbClr val="FFFF00"/>
                          </a:highlight>
                        </a:rPr>
                        <a:t>  10mg/m</a:t>
                      </a:r>
                      <a:r>
                        <a:rPr lang="tr-TR" sz="1000" u="sng" strike="noStrike" baseline="30000">
                          <a:effectLst/>
                          <a:highlight>
                            <a:srgbClr val="FFFF00"/>
                          </a:highlight>
                        </a:rPr>
                        <a:t>3</a:t>
                      </a:r>
                      <a:r>
                        <a:rPr lang="tr-TR" sz="1000" u="sng" strike="noStrike">
                          <a:effectLst/>
                          <a:highlight>
                            <a:srgbClr val="FFFF00"/>
                          </a:highlight>
                        </a:rPr>
                        <a:t>   </a:t>
                      </a:r>
                      <a:endParaRPr lang="tr-TR" sz="1000" b="0" i="0" u="sng" strike="noStrike">
                        <a:solidFill>
                          <a:srgbClr val="0070C0"/>
                        </a:solidFill>
                        <a:effectLst/>
                        <a:latin typeface="Times New Roman"/>
                      </a:endParaRPr>
                    </a:p>
                  </a:txBody>
                  <a:tcPr marL="6184" marR="6184" marT="6184" marB="0" anchor="ctr"/>
                </a:tc>
                <a:extLst>
                  <a:ext uri="{0D108BD9-81ED-4DB2-BD59-A6C34878D82A}">
                    <a16:rowId xmlns:a16="http://schemas.microsoft.com/office/drawing/2014/main" val="10003"/>
                  </a:ext>
                </a:extLst>
              </a:tr>
              <a:tr h="129865">
                <a:tc vMerge="1">
                  <a:txBody>
                    <a:bodyPr/>
                    <a:lstStyle/>
                    <a:p>
                      <a:endParaRPr lang="tr-TR"/>
                    </a:p>
                  </a:txBody>
                  <a:tcPr/>
                </a:tc>
                <a:tc>
                  <a:txBody>
                    <a:bodyPr/>
                    <a:lstStyle/>
                    <a:p>
                      <a:pPr algn="just" fontAlgn="ctr"/>
                      <a:r>
                        <a:rPr lang="tr-TR" sz="1000" u="none" strike="noStrike">
                          <a:effectLst/>
                        </a:rPr>
                        <a:t>%SiO</a:t>
                      </a:r>
                      <a:r>
                        <a:rPr lang="tr-TR" sz="1000" u="none" strike="noStrike" baseline="-25000">
                          <a:effectLst/>
                        </a:rPr>
                        <a:t>2</a:t>
                      </a:r>
                      <a:r>
                        <a:rPr lang="tr-TR" sz="1000" u="none" strike="noStrike">
                          <a:effectLst/>
                        </a:rPr>
                        <a:t>+2</a:t>
                      </a:r>
                      <a:endParaRPr lang="tr-TR" sz="1000" b="0" i="0" u="none" strike="noStrike">
                        <a:solidFill>
                          <a:srgbClr val="0070C0"/>
                        </a:solidFill>
                        <a:effectLst/>
                        <a:latin typeface="Times New Roman"/>
                      </a:endParaRPr>
                    </a:p>
                  </a:txBody>
                  <a:tcPr marL="6184" marR="6184" marT="6184" marB="0" anchor="ctr"/>
                </a:tc>
                <a:extLst>
                  <a:ext uri="{0D108BD9-81ED-4DB2-BD59-A6C34878D82A}">
                    <a16:rowId xmlns:a16="http://schemas.microsoft.com/office/drawing/2014/main" val="10004"/>
                  </a:ext>
                </a:extLst>
              </a:tr>
              <a:tr h="129865">
                <a:tc rowSpan="2">
                  <a:txBody>
                    <a:bodyPr/>
                    <a:lstStyle/>
                    <a:p>
                      <a:pPr algn="just" fontAlgn="ctr"/>
                      <a:r>
                        <a:rPr lang="tr-TR" sz="1000" u="none" strike="noStrike">
                          <a:effectLst/>
                          <a:highlight>
                            <a:srgbClr val="FFFF00"/>
                          </a:highlight>
                        </a:rPr>
                        <a:t>Kuvars (Toplam)</a:t>
                      </a:r>
                      <a:endParaRPr lang="tr-TR" sz="1000" b="0" i="0" u="none" strike="noStrike">
                        <a:solidFill>
                          <a:srgbClr val="0070C0"/>
                        </a:solidFill>
                        <a:effectLst/>
                        <a:latin typeface="Times New Roman"/>
                      </a:endParaRPr>
                    </a:p>
                  </a:txBody>
                  <a:tcPr marL="6184" marR="6184" marT="6184" marB="0" anchor="ctr"/>
                </a:tc>
                <a:tc>
                  <a:txBody>
                    <a:bodyPr/>
                    <a:lstStyle/>
                    <a:p>
                      <a:pPr algn="just" fontAlgn="ctr"/>
                      <a:r>
                        <a:rPr lang="tr-TR" sz="1000" u="sng" strike="noStrike">
                          <a:effectLst/>
                          <a:highlight>
                            <a:srgbClr val="FFFF00"/>
                          </a:highlight>
                        </a:rPr>
                        <a:t>  30mg/m</a:t>
                      </a:r>
                      <a:r>
                        <a:rPr lang="tr-TR" sz="1000" u="sng" strike="noStrike" baseline="30000">
                          <a:effectLst/>
                          <a:highlight>
                            <a:srgbClr val="FFFF00"/>
                          </a:highlight>
                        </a:rPr>
                        <a:t>3</a:t>
                      </a:r>
                      <a:r>
                        <a:rPr lang="tr-TR" sz="1000" u="sng" strike="noStrike">
                          <a:effectLst/>
                          <a:highlight>
                            <a:srgbClr val="FFFF00"/>
                          </a:highlight>
                        </a:rPr>
                        <a:t>   </a:t>
                      </a:r>
                      <a:endParaRPr lang="tr-TR" sz="1000" b="0" i="0" u="sng" strike="noStrike">
                        <a:solidFill>
                          <a:srgbClr val="0070C0"/>
                        </a:solidFill>
                        <a:effectLst/>
                        <a:latin typeface="Times New Roman"/>
                      </a:endParaRPr>
                    </a:p>
                  </a:txBody>
                  <a:tcPr marL="6184" marR="6184" marT="6184" marB="0" anchor="ctr"/>
                </a:tc>
                <a:extLst>
                  <a:ext uri="{0D108BD9-81ED-4DB2-BD59-A6C34878D82A}">
                    <a16:rowId xmlns:a16="http://schemas.microsoft.com/office/drawing/2014/main" val="10005"/>
                  </a:ext>
                </a:extLst>
              </a:tr>
              <a:tr h="129865">
                <a:tc vMerge="1">
                  <a:txBody>
                    <a:bodyPr/>
                    <a:lstStyle/>
                    <a:p>
                      <a:endParaRPr lang="tr-TR"/>
                    </a:p>
                  </a:txBody>
                  <a:tcPr/>
                </a:tc>
                <a:tc>
                  <a:txBody>
                    <a:bodyPr/>
                    <a:lstStyle/>
                    <a:p>
                      <a:pPr algn="just" fontAlgn="ctr"/>
                      <a:r>
                        <a:rPr lang="tr-TR" sz="1000" u="none" strike="noStrike">
                          <a:effectLst/>
                        </a:rPr>
                        <a:t>%SiO</a:t>
                      </a:r>
                      <a:r>
                        <a:rPr lang="tr-TR" sz="1000" u="none" strike="noStrike" baseline="-25000">
                          <a:effectLst/>
                        </a:rPr>
                        <a:t>2</a:t>
                      </a:r>
                      <a:r>
                        <a:rPr lang="tr-TR" sz="1000" u="none" strike="noStrike">
                          <a:effectLst/>
                        </a:rPr>
                        <a:t>+2</a:t>
                      </a:r>
                      <a:endParaRPr lang="tr-TR" sz="1000" b="0" i="0" u="none" strike="noStrike">
                        <a:solidFill>
                          <a:srgbClr val="0070C0"/>
                        </a:solidFill>
                        <a:effectLst/>
                        <a:latin typeface="Times New Roman"/>
                      </a:endParaRPr>
                    </a:p>
                  </a:txBody>
                  <a:tcPr marL="6184" marR="6184" marT="6184" marB="0" anchor="ctr"/>
                </a:tc>
                <a:extLst>
                  <a:ext uri="{0D108BD9-81ED-4DB2-BD59-A6C34878D82A}">
                    <a16:rowId xmlns:a16="http://schemas.microsoft.com/office/drawing/2014/main" val="10006"/>
                  </a:ext>
                </a:extLst>
              </a:tr>
              <a:tr h="129865">
                <a:tc gridSpan="2">
                  <a:txBody>
                    <a:bodyPr/>
                    <a:lstStyle/>
                    <a:p>
                      <a:pPr algn="just" fontAlgn="ctr"/>
                      <a:r>
                        <a:rPr lang="tr-TR" sz="1000" u="none" strike="noStrike">
                          <a:effectLst/>
                        </a:rPr>
                        <a:t>Kristobalit :Formülle hesaplanan kuvars değerinin ½ si kullanılır.</a:t>
                      </a:r>
                      <a:endParaRPr lang="tr-TR" sz="1000" b="0" i="0" u="none" strike="noStrike">
                        <a:solidFill>
                          <a:srgbClr val="0070C0"/>
                        </a:solidFill>
                        <a:effectLst/>
                        <a:latin typeface="Times New Roman"/>
                      </a:endParaRPr>
                    </a:p>
                  </a:txBody>
                  <a:tcPr marL="6184" marR="6184" marT="6184" marB="0" anchor="ctr"/>
                </a:tc>
                <a:tc hMerge="1">
                  <a:txBody>
                    <a:bodyPr/>
                    <a:lstStyle/>
                    <a:p>
                      <a:endParaRPr lang="tr-TR"/>
                    </a:p>
                  </a:txBody>
                  <a:tcPr/>
                </a:tc>
                <a:extLst>
                  <a:ext uri="{0D108BD9-81ED-4DB2-BD59-A6C34878D82A}">
                    <a16:rowId xmlns:a16="http://schemas.microsoft.com/office/drawing/2014/main" val="10007"/>
                  </a:ext>
                </a:extLst>
              </a:tr>
              <a:tr h="129865">
                <a:tc gridSpan="2">
                  <a:txBody>
                    <a:bodyPr/>
                    <a:lstStyle/>
                    <a:p>
                      <a:pPr algn="just" fontAlgn="ctr"/>
                      <a:r>
                        <a:rPr lang="tr-TR" sz="1000" u="none" strike="noStrike">
                          <a:effectLst/>
                        </a:rPr>
                        <a:t>Tridimit: Formülle hesaplanan kuvars değerinin ½ si kullanılır.</a:t>
                      </a:r>
                      <a:endParaRPr lang="tr-TR" sz="1000" b="0" i="0" u="none" strike="noStrike">
                        <a:solidFill>
                          <a:srgbClr val="0070C0"/>
                        </a:solidFill>
                        <a:effectLst/>
                        <a:latin typeface="Times New Roman"/>
                      </a:endParaRPr>
                    </a:p>
                  </a:txBody>
                  <a:tcPr marL="6184" marR="6184" marT="6184" marB="0" anchor="ctr"/>
                </a:tc>
                <a:tc hMerge="1">
                  <a:txBody>
                    <a:bodyPr/>
                    <a:lstStyle/>
                    <a:p>
                      <a:endParaRPr lang="tr-TR"/>
                    </a:p>
                  </a:txBody>
                  <a:tcPr/>
                </a:tc>
                <a:extLst>
                  <a:ext uri="{0D108BD9-81ED-4DB2-BD59-A6C34878D82A}">
                    <a16:rowId xmlns:a16="http://schemas.microsoft.com/office/drawing/2014/main" val="10008"/>
                  </a:ext>
                </a:extLst>
              </a:tr>
              <a:tr h="129865">
                <a:tc>
                  <a:txBody>
                    <a:bodyPr/>
                    <a:lstStyle/>
                    <a:p>
                      <a:pPr algn="just" fontAlgn="ctr"/>
                      <a:r>
                        <a:rPr lang="tr-TR" sz="1000" u="none" strike="noStrike">
                          <a:effectLst/>
                          <a:highlight>
                            <a:srgbClr val="FFFF00"/>
                          </a:highlight>
                        </a:rPr>
                        <a:t>Amorf yapıda (doğal diatomalı toprak içeren )</a:t>
                      </a:r>
                      <a:endParaRPr lang="tr-TR" sz="1000" b="0" i="0" u="none" strike="noStrike">
                        <a:solidFill>
                          <a:srgbClr val="FF0000"/>
                        </a:solidFill>
                        <a:effectLst/>
                        <a:latin typeface="Times New Roman"/>
                      </a:endParaRPr>
                    </a:p>
                  </a:txBody>
                  <a:tcPr marL="6184" marR="6184" marT="6184" marB="0" anchor="ctr"/>
                </a:tc>
                <a:tc>
                  <a:txBody>
                    <a:bodyPr/>
                    <a:lstStyle/>
                    <a:p>
                      <a:pPr algn="just" fontAlgn="ctr"/>
                      <a:r>
                        <a:rPr lang="tr-TR" sz="1000" u="sng" strike="noStrike">
                          <a:effectLst/>
                          <a:highlight>
                            <a:srgbClr val="FFFF00"/>
                          </a:highlight>
                        </a:rPr>
                        <a:t> 80 mg/m³</a:t>
                      </a:r>
                      <a:endParaRPr lang="tr-TR" sz="1000" b="0" i="0" u="sng" strike="noStrike">
                        <a:solidFill>
                          <a:srgbClr val="FF0000"/>
                        </a:solidFill>
                        <a:effectLst/>
                        <a:latin typeface="Times New Roman"/>
                      </a:endParaRPr>
                    </a:p>
                  </a:txBody>
                  <a:tcPr marL="6184" marR="6184" marT="6184" marB="0" anchor="ctr"/>
                </a:tc>
                <a:extLst>
                  <a:ext uri="{0D108BD9-81ED-4DB2-BD59-A6C34878D82A}">
                    <a16:rowId xmlns:a16="http://schemas.microsoft.com/office/drawing/2014/main" val="10009"/>
                  </a:ext>
                </a:extLst>
              </a:tr>
              <a:tr h="129865">
                <a:tc>
                  <a:txBody>
                    <a:bodyPr/>
                    <a:lstStyle/>
                    <a:p>
                      <a:pPr algn="just" fontAlgn="ctr"/>
                      <a:r>
                        <a:rPr lang="tr-TR" sz="1000" u="none" strike="noStrike">
                          <a:effectLst/>
                        </a:rPr>
                        <a:t>Silikatlar (%1’den az kristal silika içeren)</a:t>
                      </a:r>
                      <a:endParaRPr lang="tr-TR" sz="1000" b="0" i="0" u="none" strike="noStrike">
                        <a:solidFill>
                          <a:srgbClr val="FF0000"/>
                        </a:solidFill>
                        <a:effectLst/>
                        <a:latin typeface="Times New Roman"/>
                      </a:endParaRPr>
                    </a:p>
                  </a:txBody>
                  <a:tcPr marL="6184" marR="6184" marT="6184" marB="0" anchor="ctr"/>
                </a:tc>
                <a:tc>
                  <a:txBody>
                    <a:bodyPr/>
                    <a:lstStyle/>
                    <a:p>
                      <a:pPr algn="just" fontAlgn="ctr"/>
                      <a:r>
                        <a:rPr lang="tr-TR" sz="1000" u="none" strike="noStrike">
                          <a:effectLst/>
                          <a:highlight>
                            <a:srgbClr val="FFFF00"/>
                          </a:highlight>
                        </a:rPr>
                        <a:t>% SiO</a:t>
                      </a:r>
                      <a:r>
                        <a:rPr lang="tr-TR" sz="1000" u="none" strike="noStrike" baseline="-25000">
                          <a:effectLst/>
                          <a:highlight>
                            <a:srgbClr val="FFFF00"/>
                          </a:highlight>
                        </a:rPr>
                        <a:t>2</a:t>
                      </a:r>
                      <a:r>
                        <a:rPr lang="tr-TR" sz="1000" u="none" strike="noStrike">
                          <a:effectLst/>
                          <a:highlight>
                            <a:srgbClr val="FFFF00"/>
                          </a:highlight>
                        </a:rPr>
                        <a:t>+2  </a:t>
                      </a:r>
                      <a:endParaRPr lang="tr-TR" sz="1000" b="0" i="0" u="none" strike="noStrike">
                        <a:solidFill>
                          <a:srgbClr val="FF0000"/>
                        </a:solidFill>
                        <a:effectLst/>
                        <a:latin typeface="Times New Roman"/>
                      </a:endParaRPr>
                    </a:p>
                  </a:txBody>
                  <a:tcPr marL="6184" marR="6184" marT="6184" marB="0" anchor="ctr"/>
                </a:tc>
                <a:extLst>
                  <a:ext uri="{0D108BD9-81ED-4DB2-BD59-A6C34878D82A}">
                    <a16:rowId xmlns:a16="http://schemas.microsoft.com/office/drawing/2014/main" val="10010"/>
                  </a:ext>
                </a:extLst>
              </a:tr>
              <a:tr h="129865">
                <a:tc>
                  <a:txBody>
                    <a:bodyPr/>
                    <a:lstStyle/>
                    <a:p>
                      <a:pPr algn="just" fontAlgn="ctr"/>
                      <a:r>
                        <a:rPr lang="tr-TR" sz="1000" u="none" strike="noStrike">
                          <a:effectLst/>
                        </a:rPr>
                        <a:t>Mika</a:t>
                      </a:r>
                      <a:endParaRPr lang="tr-TR" sz="1000" b="0" i="0" u="none" strike="noStrike">
                        <a:solidFill>
                          <a:srgbClr val="FF0000"/>
                        </a:solidFill>
                        <a:effectLst/>
                        <a:latin typeface="Times New Roman"/>
                      </a:endParaRPr>
                    </a:p>
                  </a:txBody>
                  <a:tcPr marL="6184" marR="6184" marT="6184" marB="0" anchor="ctr"/>
                </a:tc>
                <a:tc>
                  <a:txBody>
                    <a:bodyPr/>
                    <a:lstStyle/>
                    <a:p>
                      <a:pPr algn="l" fontAlgn="ctr"/>
                      <a:r>
                        <a:rPr lang="tr-TR" sz="1000" u="none" strike="noStrike">
                          <a:effectLst/>
                        </a:rPr>
                        <a:t> </a:t>
                      </a:r>
                      <a:endParaRPr lang="tr-TR" sz="1000" b="0" i="0" u="none" strike="noStrike">
                        <a:solidFill>
                          <a:srgbClr val="FF0000"/>
                        </a:solidFill>
                        <a:effectLst/>
                        <a:latin typeface="Calibri"/>
                      </a:endParaRPr>
                    </a:p>
                  </a:txBody>
                  <a:tcPr marL="6184" marR="6184" marT="6184" marB="0" anchor="ctr"/>
                </a:tc>
                <a:extLst>
                  <a:ext uri="{0D108BD9-81ED-4DB2-BD59-A6C34878D82A}">
                    <a16:rowId xmlns:a16="http://schemas.microsoft.com/office/drawing/2014/main" val="10011"/>
                  </a:ext>
                </a:extLst>
              </a:tr>
              <a:tr h="129865">
                <a:tc>
                  <a:txBody>
                    <a:bodyPr/>
                    <a:lstStyle/>
                    <a:p>
                      <a:pPr algn="just" fontAlgn="ctr"/>
                      <a:r>
                        <a:rPr lang="tr-TR" sz="1000" u="none" strike="noStrike">
                          <a:effectLst/>
                        </a:rPr>
                        <a:t>Talk (Asbest içermeyen)</a:t>
                      </a:r>
                      <a:endParaRPr lang="tr-TR" sz="1000" b="0" i="0" u="none" strike="noStrike">
                        <a:solidFill>
                          <a:srgbClr val="FF0000"/>
                        </a:solidFill>
                        <a:effectLst/>
                        <a:latin typeface="Times New Roman"/>
                      </a:endParaRPr>
                    </a:p>
                  </a:txBody>
                  <a:tcPr marL="6184" marR="6184" marT="6184" marB="0" anchor="ctr"/>
                </a:tc>
                <a:tc>
                  <a:txBody>
                    <a:bodyPr/>
                    <a:lstStyle/>
                    <a:p>
                      <a:pPr algn="l" fontAlgn="ctr"/>
                      <a:r>
                        <a:rPr lang="tr-TR" sz="1000" u="none" strike="noStrike">
                          <a:effectLst/>
                        </a:rPr>
                        <a:t> </a:t>
                      </a:r>
                      <a:endParaRPr lang="tr-TR" sz="1000" b="0" i="0" u="none" strike="noStrike">
                        <a:solidFill>
                          <a:srgbClr val="FF0000"/>
                        </a:solidFill>
                        <a:effectLst/>
                        <a:latin typeface="Calibri"/>
                      </a:endParaRPr>
                    </a:p>
                  </a:txBody>
                  <a:tcPr marL="6184" marR="6184" marT="6184" marB="0" anchor="ctr"/>
                </a:tc>
                <a:extLst>
                  <a:ext uri="{0D108BD9-81ED-4DB2-BD59-A6C34878D82A}">
                    <a16:rowId xmlns:a16="http://schemas.microsoft.com/office/drawing/2014/main" val="10012"/>
                  </a:ext>
                </a:extLst>
              </a:tr>
              <a:tr h="129865">
                <a:tc>
                  <a:txBody>
                    <a:bodyPr/>
                    <a:lstStyle/>
                    <a:p>
                      <a:pPr algn="just" fontAlgn="ctr"/>
                      <a:r>
                        <a:rPr lang="tr-TR" sz="1000" u="none" strike="noStrike">
                          <a:effectLst/>
                        </a:rPr>
                        <a:t>Talk (asbest içeren) (***)</a:t>
                      </a:r>
                      <a:endParaRPr lang="tr-TR" sz="1000" b="0" i="0" u="none" strike="noStrike">
                        <a:solidFill>
                          <a:srgbClr val="FF0000"/>
                        </a:solidFill>
                        <a:effectLst/>
                        <a:latin typeface="Times New Roman"/>
                      </a:endParaRPr>
                    </a:p>
                  </a:txBody>
                  <a:tcPr marL="6184" marR="6184" marT="6184" marB="0" anchor="ctr"/>
                </a:tc>
                <a:tc>
                  <a:txBody>
                    <a:bodyPr/>
                    <a:lstStyle/>
                    <a:p>
                      <a:pPr algn="l" fontAlgn="ctr"/>
                      <a:r>
                        <a:rPr lang="tr-TR" sz="1000" u="none" strike="noStrike">
                          <a:effectLst/>
                        </a:rPr>
                        <a:t> </a:t>
                      </a:r>
                      <a:endParaRPr lang="tr-TR" sz="1000" b="0" i="0" u="none" strike="noStrike">
                        <a:solidFill>
                          <a:srgbClr val="FF0000"/>
                        </a:solidFill>
                        <a:effectLst/>
                        <a:latin typeface="Calibri"/>
                      </a:endParaRPr>
                    </a:p>
                  </a:txBody>
                  <a:tcPr marL="6184" marR="6184" marT="6184" marB="0" anchor="ctr"/>
                </a:tc>
                <a:extLst>
                  <a:ext uri="{0D108BD9-81ED-4DB2-BD59-A6C34878D82A}">
                    <a16:rowId xmlns:a16="http://schemas.microsoft.com/office/drawing/2014/main" val="10013"/>
                  </a:ext>
                </a:extLst>
              </a:tr>
              <a:tr h="129865">
                <a:tc>
                  <a:txBody>
                    <a:bodyPr/>
                    <a:lstStyle/>
                    <a:p>
                      <a:pPr algn="just" fontAlgn="ctr"/>
                      <a:r>
                        <a:rPr lang="tr-TR" sz="1000" u="none" strike="noStrike">
                          <a:effectLst/>
                        </a:rPr>
                        <a:t>Sabuntaşı</a:t>
                      </a:r>
                      <a:endParaRPr lang="tr-TR" sz="1000" b="0" i="0" u="none" strike="noStrike">
                        <a:solidFill>
                          <a:srgbClr val="FF0000"/>
                        </a:solidFill>
                        <a:effectLst/>
                        <a:latin typeface="Times New Roman"/>
                      </a:endParaRPr>
                    </a:p>
                  </a:txBody>
                  <a:tcPr marL="6184" marR="6184" marT="6184" marB="0" anchor="ctr"/>
                </a:tc>
                <a:tc>
                  <a:txBody>
                    <a:bodyPr/>
                    <a:lstStyle/>
                    <a:p>
                      <a:pPr algn="l" fontAlgn="ctr"/>
                      <a:r>
                        <a:rPr lang="tr-TR" sz="1000" u="none" strike="noStrike">
                          <a:effectLst/>
                        </a:rPr>
                        <a:t> </a:t>
                      </a:r>
                      <a:endParaRPr lang="tr-TR" sz="1000" b="0" i="0" u="none" strike="noStrike">
                        <a:solidFill>
                          <a:srgbClr val="FF0000"/>
                        </a:solidFill>
                        <a:effectLst/>
                        <a:latin typeface="Calibri"/>
                      </a:endParaRPr>
                    </a:p>
                  </a:txBody>
                  <a:tcPr marL="6184" marR="6184" marT="6184" marB="0" anchor="ctr"/>
                </a:tc>
                <a:extLst>
                  <a:ext uri="{0D108BD9-81ED-4DB2-BD59-A6C34878D82A}">
                    <a16:rowId xmlns:a16="http://schemas.microsoft.com/office/drawing/2014/main" val="10014"/>
                  </a:ext>
                </a:extLst>
              </a:tr>
              <a:tr h="129865">
                <a:tc>
                  <a:txBody>
                    <a:bodyPr/>
                    <a:lstStyle/>
                    <a:p>
                      <a:pPr algn="just" fontAlgn="ctr"/>
                      <a:r>
                        <a:rPr lang="tr-TR" sz="1000" u="none" strike="noStrike">
                          <a:effectLst/>
                        </a:rPr>
                        <a:t>Portland Çimentosu</a:t>
                      </a:r>
                      <a:endParaRPr lang="tr-TR" sz="1000" b="0" i="0" u="none" strike="noStrike">
                        <a:solidFill>
                          <a:srgbClr val="FF0000"/>
                        </a:solidFill>
                        <a:effectLst/>
                        <a:latin typeface="Times New Roman"/>
                      </a:endParaRPr>
                    </a:p>
                  </a:txBody>
                  <a:tcPr marL="6184" marR="6184" marT="6184" marB="0" anchor="ctr"/>
                </a:tc>
                <a:tc>
                  <a:txBody>
                    <a:bodyPr/>
                    <a:lstStyle/>
                    <a:p>
                      <a:pPr algn="l" fontAlgn="ctr"/>
                      <a:r>
                        <a:rPr lang="tr-TR" sz="1000" u="none" strike="noStrike">
                          <a:effectLst/>
                        </a:rPr>
                        <a:t> </a:t>
                      </a:r>
                      <a:endParaRPr lang="tr-TR" sz="1000" b="0" i="0" u="none" strike="noStrike">
                        <a:solidFill>
                          <a:srgbClr val="FF0000"/>
                        </a:solidFill>
                        <a:effectLst/>
                        <a:latin typeface="Calibri"/>
                      </a:endParaRPr>
                    </a:p>
                  </a:txBody>
                  <a:tcPr marL="6184" marR="6184" marT="6184" marB="0" anchor="ctr"/>
                </a:tc>
                <a:extLst>
                  <a:ext uri="{0D108BD9-81ED-4DB2-BD59-A6C34878D82A}">
                    <a16:rowId xmlns:a16="http://schemas.microsoft.com/office/drawing/2014/main" val="10015"/>
                  </a:ext>
                </a:extLst>
              </a:tr>
              <a:tr h="129865">
                <a:tc>
                  <a:txBody>
                    <a:bodyPr/>
                    <a:lstStyle/>
                    <a:p>
                      <a:pPr algn="just" fontAlgn="ctr"/>
                      <a:r>
                        <a:rPr lang="tr-TR" sz="1000" u="none" strike="noStrike">
                          <a:effectLst/>
                        </a:rPr>
                        <a:t>Grafit (Doğal)</a:t>
                      </a:r>
                      <a:endParaRPr lang="tr-TR" sz="1000" b="0" i="0" u="none" strike="noStrike">
                        <a:solidFill>
                          <a:srgbClr val="FF0000"/>
                        </a:solidFill>
                        <a:effectLst/>
                        <a:latin typeface="Times New Roman"/>
                      </a:endParaRPr>
                    </a:p>
                  </a:txBody>
                  <a:tcPr marL="6184" marR="6184" marT="6184" marB="0" anchor="ctr"/>
                </a:tc>
                <a:tc>
                  <a:txBody>
                    <a:bodyPr/>
                    <a:lstStyle/>
                    <a:p>
                      <a:pPr algn="l" fontAlgn="ctr"/>
                      <a:r>
                        <a:rPr lang="tr-TR" sz="1000" u="none" strike="noStrike">
                          <a:effectLst/>
                        </a:rPr>
                        <a:t> </a:t>
                      </a:r>
                      <a:endParaRPr lang="tr-TR" sz="1000" b="0" i="0" u="none" strike="noStrike">
                        <a:solidFill>
                          <a:srgbClr val="FF0000"/>
                        </a:solidFill>
                        <a:effectLst/>
                        <a:latin typeface="Calibri"/>
                      </a:endParaRPr>
                    </a:p>
                  </a:txBody>
                  <a:tcPr marL="6184" marR="6184" marT="6184" marB="0" anchor="ctr"/>
                </a:tc>
                <a:extLst>
                  <a:ext uri="{0D108BD9-81ED-4DB2-BD59-A6C34878D82A}">
                    <a16:rowId xmlns:a16="http://schemas.microsoft.com/office/drawing/2014/main" val="10016"/>
                  </a:ext>
                </a:extLst>
              </a:tr>
              <a:tr h="129865">
                <a:tc>
                  <a:txBody>
                    <a:bodyPr/>
                    <a:lstStyle/>
                    <a:p>
                      <a:pPr algn="just" fontAlgn="ctr"/>
                      <a:r>
                        <a:rPr lang="tr-TR" sz="1000" u="none" strike="noStrike">
                          <a:effectLst/>
                          <a:highlight>
                            <a:srgbClr val="FFFF00"/>
                          </a:highlight>
                        </a:rPr>
                        <a:t>Kömür Tozu:</a:t>
                      </a:r>
                      <a:endParaRPr lang="tr-TR" sz="1000" b="0" i="0" u="none" strike="noStrike">
                        <a:solidFill>
                          <a:srgbClr val="000000"/>
                        </a:solidFill>
                        <a:effectLst/>
                        <a:latin typeface="Times New Roman"/>
                      </a:endParaRPr>
                    </a:p>
                  </a:txBody>
                  <a:tcPr marL="6184" marR="6184" marT="6184" marB="0" anchor="ctr"/>
                </a:tc>
                <a:tc>
                  <a:txBody>
                    <a:bodyPr/>
                    <a:lstStyle/>
                    <a:p>
                      <a:pPr algn="just" fontAlgn="ctr"/>
                      <a:r>
                        <a:rPr lang="tr-TR" sz="1000" u="none" strike="noStrike">
                          <a:effectLst/>
                          <a:highlight>
                            <a:srgbClr val="FFFF00"/>
                          </a:highlight>
                        </a:rPr>
                        <a:t> </a:t>
                      </a:r>
                      <a:endParaRPr lang="tr-TR" sz="1000" b="0" i="0" u="none" strike="noStrike">
                        <a:solidFill>
                          <a:srgbClr val="000000"/>
                        </a:solidFill>
                        <a:effectLst/>
                        <a:latin typeface="Times New Roman"/>
                      </a:endParaRPr>
                    </a:p>
                  </a:txBody>
                  <a:tcPr marL="6184" marR="6184" marT="6184" marB="0" anchor="ctr"/>
                </a:tc>
                <a:extLst>
                  <a:ext uri="{0D108BD9-81ED-4DB2-BD59-A6C34878D82A}">
                    <a16:rowId xmlns:a16="http://schemas.microsoft.com/office/drawing/2014/main" val="10017"/>
                  </a:ext>
                </a:extLst>
              </a:tr>
              <a:tr h="124918">
                <a:tc>
                  <a:txBody>
                    <a:bodyPr/>
                    <a:lstStyle/>
                    <a:p>
                      <a:pPr algn="just" fontAlgn="ctr"/>
                      <a:r>
                        <a:rPr lang="tr-TR" sz="1000" u="none" strike="noStrike">
                          <a:effectLst/>
                          <a:highlight>
                            <a:srgbClr val="FFFF00"/>
                          </a:highlight>
                        </a:rPr>
                        <a:t>%5 ve daha az SiO</a:t>
                      </a:r>
                      <a:r>
                        <a:rPr lang="tr-TR" sz="1000" u="none" strike="noStrike" baseline="-25000">
                          <a:effectLst/>
                          <a:highlight>
                            <a:srgbClr val="FFFF00"/>
                          </a:highlight>
                        </a:rPr>
                        <a:t>2</a:t>
                      </a:r>
                      <a:r>
                        <a:rPr lang="tr-TR" sz="1000" u="none" strike="noStrike">
                          <a:effectLst/>
                          <a:highlight>
                            <a:srgbClr val="FFFF00"/>
                          </a:highlight>
                        </a:rPr>
                        <a:t> içeren solunabilir toz</a:t>
                      </a:r>
                      <a:endParaRPr lang="tr-TR" sz="1000" b="0" i="0" u="none" strike="noStrike">
                        <a:solidFill>
                          <a:srgbClr val="000000"/>
                        </a:solidFill>
                        <a:effectLst/>
                        <a:latin typeface="Times New Roman"/>
                      </a:endParaRPr>
                    </a:p>
                  </a:txBody>
                  <a:tcPr marL="6184" marR="6184" marT="6184" marB="0" anchor="ctr"/>
                </a:tc>
                <a:tc>
                  <a:txBody>
                    <a:bodyPr/>
                    <a:lstStyle/>
                    <a:p>
                      <a:pPr algn="just" fontAlgn="ctr"/>
                      <a:r>
                        <a:rPr lang="tr-TR" sz="1000" u="none" strike="noStrike">
                          <a:effectLst/>
                          <a:highlight>
                            <a:srgbClr val="FFFF00"/>
                          </a:highlight>
                        </a:rPr>
                        <a:t>2.4 mg/ m³</a:t>
                      </a:r>
                      <a:endParaRPr lang="tr-TR" sz="1000" b="0" i="0" u="none" strike="noStrike">
                        <a:solidFill>
                          <a:srgbClr val="000000"/>
                        </a:solidFill>
                        <a:effectLst/>
                        <a:latin typeface="Times New Roman"/>
                      </a:endParaRPr>
                    </a:p>
                  </a:txBody>
                  <a:tcPr marL="6184" marR="6184" marT="6184" marB="0" anchor="ctr"/>
                </a:tc>
                <a:extLst>
                  <a:ext uri="{0D108BD9-81ED-4DB2-BD59-A6C34878D82A}">
                    <a16:rowId xmlns:a16="http://schemas.microsoft.com/office/drawing/2014/main" val="10018"/>
                  </a:ext>
                </a:extLst>
              </a:tr>
              <a:tr h="129865">
                <a:tc rowSpan="3">
                  <a:txBody>
                    <a:bodyPr/>
                    <a:lstStyle/>
                    <a:p>
                      <a:pPr algn="just" fontAlgn="ctr"/>
                      <a:r>
                        <a:rPr lang="tr-TR" sz="1000" u="none" strike="noStrike">
                          <a:effectLst/>
                          <a:highlight>
                            <a:srgbClr val="FFFF00"/>
                          </a:highlight>
                        </a:rPr>
                        <a:t>%5’ten fazla SiO</a:t>
                      </a:r>
                      <a:r>
                        <a:rPr lang="tr-TR" sz="1000" u="none" strike="noStrike" baseline="-25000">
                          <a:effectLst/>
                          <a:highlight>
                            <a:srgbClr val="FFFF00"/>
                          </a:highlight>
                        </a:rPr>
                        <a:t>2</a:t>
                      </a:r>
                      <a:r>
                        <a:rPr lang="tr-TR" sz="1000" u="none" strike="noStrike">
                          <a:effectLst/>
                          <a:highlight>
                            <a:srgbClr val="FFFF00"/>
                          </a:highlight>
                        </a:rPr>
                        <a:t> içeren solunabilir toz</a:t>
                      </a:r>
                      <a:endParaRPr lang="tr-TR" sz="1000" b="0" i="0" u="none" strike="noStrike">
                        <a:solidFill>
                          <a:srgbClr val="000000"/>
                        </a:solidFill>
                        <a:effectLst/>
                        <a:latin typeface="Times New Roman"/>
                      </a:endParaRPr>
                    </a:p>
                  </a:txBody>
                  <a:tcPr marL="6184" marR="6184" marT="6184" marB="0" anchor="ctr"/>
                </a:tc>
                <a:tc>
                  <a:txBody>
                    <a:bodyPr/>
                    <a:lstStyle/>
                    <a:p>
                      <a:pPr algn="just" fontAlgn="ctr"/>
                      <a:r>
                        <a:rPr lang="tr-TR" sz="1000" u="sng" strike="noStrike">
                          <a:effectLst/>
                          <a:highlight>
                            <a:srgbClr val="FFFF00"/>
                          </a:highlight>
                        </a:rPr>
                        <a:t>   </a:t>
                      </a:r>
                      <a:endParaRPr lang="tr-TR" sz="1000" b="0" i="0" u="sng" strike="noStrike">
                        <a:solidFill>
                          <a:srgbClr val="000000"/>
                        </a:solidFill>
                        <a:effectLst/>
                        <a:latin typeface="Times New Roman"/>
                      </a:endParaRPr>
                    </a:p>
                  </a:txBody>
                  <a:tcPr marL="6184" marR="6184" marT="6184" marB="0" anchor="ctr"/>
                </a:tc>
                <a:extLst>
                  <a:ext uri="{0D108BD9-81ED-4DB2-BD59-A6C34878D82A}">
                    <a16:rowId xmlns:a16="http://schemas.microsoft.com/office/drawing/2014/main" val="10019"/>
                  </a:ext>
                </a:extLst>
              </a:tr>
              <a:tr h="129865">
                <a:tc vMerge="1">
                  <a:txBody>
                    <a:bodyPr/>
                    <a:lstStyle/>
                    <a:p>
                      <a:endParaRPr lang="tr-TR"/>
                    </a:p>
                  </a:txBody>
                  <a:tcPr/>
                </a:tc>
                <a:tc>
                  <a:txBody>
                    <a:bodyPr/>
                    <a:lstStyle/>
                    <a:p>
                      <a:pPr algn="just" fontAlgn="ctr"/>
                      <a:r>
                        <a:rPr lang="tr-TR" sz="1000" u="sng" strike="noStrike">
                          <a:effectLst/>
                          <a:highlight>
                            <a:srgbClr val="FFFF00"/>
                          </a:highlight>
                        </a:rPr>
                        <a:t>10mg/m³   </a:t>
                      </a:r>
                      <a:endParaRPr lang="tr-TR" sz="1000" b="0" i="0" u="sng" strike="noStrike">
                        <a:solidFill>
                          <a:srgbClr val="000000"/>
                        </a:solidFill>
                        <a:effectLst/>
                        <a:latin typeface="Times New Roman"/>
                      </a:endParaRPr>
                    </a:p>
                  </a:txBody>
                  <a:tcPr marL="6184" marR="6184" marT="6184" marB="0" anchor="ctr"/>
                </a:tc>
                <a:extLst>
                  <a:ext uri="{0D108BD9-81ED-4DB2-BD59-A6C34878D82A}">
                    <a16:rowId xmlns:a16="http://schemas.microsoft.com/office/drawing/2014/main" val="10020"/>
                  </a:ext>
                </a:extLst>
              </a:tr>
              <a:tr h="129865">
                <a:tc vMerge="1">
                  <a:txBody>
                    <a:bodyPr/>
                    <a:lstStyle/>
                    <a:p>
                      <a:endParaRPr lang="tr-TR"/>
                    </a:p>
                  </a:txBody>
                  <a:tcPr/>
                </a:tc>
                <a:tc>
                  <a:txBody>
                    <a:bodyPr/>
                    <a:lstStyle/>
                    <a:p>
                      <a:pPr algn="just" fontAlgn="ctr"/>
                      <a:r>
                        <a:rPr lang="tr-TR" sz="1000" u="none" strike="noStrike">
                          <a:effectLst/>
                        </a:rPr>
                        <a:t>% SiO</a:t>
                      </a:r>
                      <a:r>
                        <a:rPr lang="tr-TR" sz="1000" u="none" strike="noStrike" baseline="-25000">
                          <a:effectLst/>
                        </a:rPr>
                        <a:t>2</a:t>
                      </a:r>
                      <a:r>
                        <a:rPr lang="tr-TR" sz="1000" u="none" strike="noStrike">
                          <a:effectLst/>
                        </a:rPr>
                        <a:t>+2  </a:t>
                      </a:r>
                      <a:endParaRPr lang="tr-TR" sz="1000" b="0" i="0" u="none" strike="noStrike">
                        <a:solidFill>
                          <a:srgbClr val="000000"/>
                        </a:solidFill>
                        <a:effectLst/>
                        <a:latin typeface="Times New Roman"/>
                      </a:endParaRPr>
                    </a:p>
                  </a:txBody>
                  <a:tcPr marL="6184" marR="6184" marT="6184" marB="0" anchor="ctr"/>
                </a:tc>
                <a:extLst>
                  <a:ext uri="{0D108BD9-81ED-4DB2-BD59-A6C34878D82A}">
                    <a16:rowId xmlns:a16="http://schemas.microsoft.com/office/drawing/2014/main" val="10021"/>
                  </a:ext>
                </a:extLst>
              </a:tr>
              <a:tr h="129865">
                <a:tc>
                  <a:txBody>
                    <a:bodyPr/>
                    <a:lstStyle/>
                    <a:p>
                      <a:pPr algn="just" fontAlgn="ctr"/>
                      <a:r>
                        <a:rPr lang="tr-TR" sz="1000" u="none" strike="noStrike">
                          <a:effectLst/>
                        </a:rPr>
                        <a:t>İnert veya İstenmeyen Toz</a:t>
                      </a:r>
                      <a:endParaRPr lang="tr-TR" sz="1000" b="0" i="0" u="none" strike="noStrike">
                        <a:solidFill>
                          <a:srgbClr val="7030A0"/>
                        </a:solidFill>
                        <a:effectLst/>
                        <a:latin typeface="Times New Roman"/>
                      </a:endParaRPr>
                    </a:p>
                  </a:txBody>
                  <a:tcPr marL="6184" marR="6184" marT="6184" marB="0" anchor="ctr"/>
                </a:tc>
                <a:tc>
                  <a:txBody>
                    <a:bodyPr/>
                    <a:lstStyle/>
                    <a:p>
                      <a:pPr algn="just" fontAlgn="ctr"/>
                      <a:r>
                        <a:rPr lang="tr-TR" sz="1000" u="none" strike="noStrike">
                          <a:effectLst/>
                        </a:rPr>
                        <a:t> </a:t>
                      </a:r>
                      <a:endParaRPr lang="tr-TR" sz="1000" b="0" i="0" u="none" strike="noStrike">
                        <a:solidFill>
                          <a:srgbClr val="7030A0"/>
                        </a:solidFill>
                        <a:effectLst/>
                        <a:latin typeface="Times New Roman"/>
                      </a:endParaRPr>
                    </a:p>
                  </a:txBody>
                  <a:tcPr marL="6184" marR="6184" marT="6184" marB="0" anchor="ctr"/>
                </a:tc>
                <a:extLst>
                  <a:ext uri="{0D108BD9-81ED-4DB2-BD59-A6C34878D82A}">
                    <a16:rowId xmlns:a16="http://schemas.microsoft.com/office/drawing/2014/main" val="10022"/>
                  </a:ext>
                </a:extLst>
              </a:tr>
              <a:tr h="129865">
                <a:tc>
                  <a:txBody>
                    <a:bodyPr/>
                    <a:lstStyle/>
                    <a:p>
                      <a:pPr algn="just" fontAlgn="ctr"/>
                      <a:r>
                        <a:rPr lang="tr-TR" sz="1000" u="none" strike="noStrike">
                          <a:effectLst/>
                        </a:rPr>
                        <a:t>Solunabilir Kısım</a:t>
                      </a:r>
                      <a:endParaRPr lang="tr-TR" sz="1000" b="0" i="0" u="none" strike="noStrike">
                        <a:solidFill>
                          <a:srgbClr val="7030A0"/>
                        </a:solidFill>
                        <a:effectLst/>
                        <a:latin typeface="Times New Roman"/>
                      </a:endParaRPr>
                    </a:p>
                  </a:txBody>
                  <a:tcPr marL="6184" marR="6184" marT="6184" marB="0" anchor="ctr"/>
                </a:tc>
                <a:tc>
                  <a:txBody>
                    <a:bodyPr/>
                    <a:lstStyle/>
                    <a:p>
                      <a:pPr algn="just" fontAlgn="ctr"/>
                      <a:r>
                        <a:rPr lang="tr-TR" sz="1000" u="none" strike="noStrike">
                          <a:effectLst/>
                        </a:rPr>
                        <a:t>5 mg/ m³</a:t>
                      </a:r>
                      <a:endParaRPr lang="tr-TR" sz="1000" b="0" i="0" u="none" strike="noStrike">
                        <a:solidFill>
                          <a:srgbClr val="7030A0"/>
                        </a:solidFill>
                        <a:effectLst/>
                        <a:latin typeface="Times New Roman"/>
                      </a:endParaRPr>
                    </a:p>
                  </a:txBody>
                  <a:tcPr marL="6184" marR="6184" marT="6184" marB="0" anchor="ctr"/>
                </a:tc>
                <a:extLst>
                  <a:ext uri="{0D108BD9-81ED-4DB2-BD59-A6C34878D82A}">
                    <a16:rowId xmlns:a16="http://schemas.microsoft.com/office/drawing/2014/main" val="10023"/>
                  </a:ext>
                </a:extLst>
              </a:tr>
              <a:tr h="129865">
                <a:tc>
                  <a:txBody>
                    <a:bodyPr/>
                    <a:lstStyle/>
                    <a:p>
                      <a:pPr algn="just" fontAlgn="ctr"/>
                      <a:r>
                        <a:rPr lang="tr-TR" sz="1000" u="none" strike="noStrike">
                          <a:effectLst/>
                        </a:rPr>
                        <a:t>Toplam Toz </a:t>
                      </a:r>
                      <a:endParaRPr lang="tr-TR" sz="1000" b="0" i="0" u="none" strike="noStrike">
                        <a:solidFill>
                          <a:srgbClr val="7030A0"/>
                        </a:solidFill>
                        <a:effectLst/>
                        <a:latin typeface="Times New Roman"/>
                      </a:endParaRPr>
                    </a:p>
                  </a:txBody>
                  <a:tcPr marL="6184" marR="6184" marT="6184" marB="0" anchor="ctr"/>
                </a:tc>
                <a:tc>
                  <a:txBody>
                    <a:bodyPr/>
                    <a:lstStyle/>
                    <a:p>
                      <a:pPr algn="just" fontAlgn="ctr"/>
                      <a:r>
                        <a:rPr lang="tr-TR" sz="1000" u="none" strike="noStrike" dirty="0">
                          <a:effectLst/>
                        </a:rPr>
                        <a:t>15 mg/ m³</a:t>
                      </a:r>
                      <a:endParaRPr lang="tr-TR" sz="1000" b="0" i="0" u="none" strike="noStrike" dirty="0">
                        <a:solidFill>
                          <a:srgbClr val="7030A0"/>
                        </a:solidFill>
                        <a:effectLst/>
                        <a:latin typeface="Times New Roman"/>
                      </a:endParaRPr>
                    </a:p>
                  </a:txBody>
                  <a:tcPr marL="6184" marR="6184" marT="6184" marB="0" anchor="ctr"/>
                </a:tc>
                <a:extLst>
                  <a:ext uri="{0D108BD9-81ED-4DB2-BD59-A6C34878D82A}">
                    <a16:rowId xmlns:a16="http://schemas.microsoft.com/office/drawing/2014/main" val="10024"/>
                  </a:ext>
                </a:extLst>
              </a:tr>
            </a:tbl>
          </a:graphicData>
        </a:graphic>
      </p:graphicFrame>
      <p:sp>
        <p:nvSpPr>
          <p:cNvPr id="6" name="Başlık 1"/>
          <p:cNvSpPr txBox="1">
            <a:spLocks/>
          </p:cNvSpPr>
          <p:nvPr/>
        </p:nvSpPr>
        <p:spPr>
          <a:xfrm>
            <a:off x="762000" y="857250"/>
            <a:ext cx="8153400" cy="1005840"/>
          </a:xfrm>
          <a:prstGeom prst="rect">
            <a:avLst/>
          </a:prstGeom>
        </p:spPr>
        <p:txBody>
          <a:bodyPr vert="horz" anchor="b">
            <a:normAutofit/>
          </a:bodyPr>
          <a:lstStyle>
            <a:lvl1pPr algn="l" rtl="0" eaLnBrk="1" latinLnBrk="0" hangingPunct="1">
              <a:spcBef>
                <a:spcPct val="0"/>
              </a:spcBef>
              <a:buNone/>
              <a:defRPr kumimoji="0" lang="tr-TR" sz="4200" kern="1200">
                <a:solidFill>
                  <a:schemeClr val="tx2"/>
                </a:solidFill>
                <a:latin typeface="+mj-lt"/>
                <a:ea typeface="+mj-ea"/>
                <a:cs typeface="+mj-cs"/>
              </a:defRPr>
            </a:lvl1pPr>
          </a:lstStyle>
          <a:p>
            <a:r>
              <a:rPr lang="tr-TR" sz="2200" b="1" dirty="0">
                <a:solidFill>
                  <a:srgbClr val="FF0000"/>
                </a:solidFill>
              </a:rPr>
              <a:t>TOZLA MÜCADELE YÖNETMELİĞİ</a:t>
            </a:r>
            <a:br>
              <a:rPr lang="tr-TR" sz="2200" dirty="0">
                <a:solidFill>
                  <a:srgbClr val="FF0000"/>
                </a:solidFill>
              </a:rPr>
            </a:br>
            <a:r>
              <a:rPr lang="tr-TR" sz="2200" dirty="0">
                <a:solidFill>
                  <a:srgbClr val="FF0000"/>
                </a:solidFill>
              </a:rPr>
              <a:t>5 Kasım 2013  tarih ve Sayı : 28812</a:t>
            </a:r>
          </a:p>
        </p:txBody>
      </p:sp>
    </p:spTree>
    <p:extLst>
      <p:ext uri="{BB962C8B-B14F-4D97-AF65-F5344CB8AC3E}">
        <p14:creationId xmlns:p14="http://schemas.microsoft.com/office/powerpoint/2010/main" val="13293099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612648" y="2209800"/>
            <a:ext cx="3095256" cy="427112"/>
          </a:xfrm>
        </p:spPr>
        <p:txBody>
          <a:bodyPr>
            <a:normAutofit/>
          </a:bodyPr>
          <a:lstStyle/>
          <a:p>
            <a:pPr marL="0" indent="0">
              <a:buNone/>
            </a:pPr>
            <a:r>
              <a:rPr lang="tr-TR" sz="2200" dirty="0"/>
              <a:t>Mayıs 2013 Sınavı</a:t>
            </a:r>
          </a:p>
        </p:txBody>
      </p:sp>
      <p:pic>
        <p:nvPicPr>
          <p:cNvPr id="1026"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51521" y="2780929"/>
            <a:ext cx="4601497" cy="15780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val 4"/>
          <p:cNvSpPr/>
          <p:nvPr/>
        </p:nvSpPr>
        <p:spPr>
          <a:xfrm>
            <a:off x="683568" y="3645024"/>
            <a:ext cx="286944" cy="288032"/>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03896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İçerik Yer Tutucusu 2"/>
          <p:cNvSpPr>
            <a:spLocks noGrp="1"/>
          </p:cNvSpPr>
          <p:nvPr>
            <p:ph sz="quarter" idx="4294967295"/>
          </p:nvPr>
        </p:nvSpPr>
        <p:spPr>
          <a:xfrm>
            <a:off x="609600" y="2209801"/>
            <a:ext cx="8138864" cy="3667471"/>
          </a:xfrm>
        </p:spPr>
        <p:txBody>
          <a:bodyPr>
            <a:normAutofit fontScale="85000" lnSpcReduction="20000"/>
          </a:bodyPr>
          <a:lstStyle/>
          <a:p>
            <a:r>
              <a:rPr lang="tr-TR" sz="1600" b="1" dirty="0"/>
              <a:t>Çatlak: </a:t>
            </a:r>
            <a:r>
              <a:rPr lang="tr-TR" sz="1600" dirty="0"/>
              <a:t>Ana kütleden ayrılmış, her an düşebilecek parçaları,</a:t>
            </a:r>
          </a:p>
          <a:p>
            <a:r>
              <a:rPr lang="tr-TR" sz="1600" b="1" dirty="0"/>
              <a:t>Çatlak sökümü: </a:t>
            </a:r>
            <a:r>
              <a:rPr lang="tr-TR" sz="1600" dirty="0"/>
              <a:t>Bir kademenin kazı işlerinin devamı sırasında ana kitleden ayrılmış, düşebilecek durumdaki parçaların temizlenmesini,</a:t>
            </a:r>
          </a:p>
          <a:p>
            <a:r>
              <a:rPr lang="tr-TR" sz="1600" b="1" i="1" dirty="0" err="1"/>
              <a:t>Dekapaj</a:t>
            </a:r>
            <a:r>
              <a:rPr lang="tr-TR" sz="1600" b="1" i="1" dirty="0"/>
              <a:t>; </a:t>
            </a:r>
            <a:r>
              <a:rPr lang="tr-TR" sz="1600" dirty="0"/>
              <a:t>kazısı yapılacak maden ve taş kitlesi veya tabakasının üzerini kaplayan örtü tabakasının kaldırılmasını, </a:t>
            </a:r>
          </a:p>
          <a:p>
            <a:r>
              <a:rPr lang="tr-TR" sz="1600" b="1" i="1" dirty="0"/>
              <a:t>Dolgu (</a:t>
            </a:r>
            <a:r>
              <a:rPr lang="tr-TR" sz="1600" b="1" i="1" dirty="0" err="1"/>
              <a:t>ramble</a:t>
            </a:r>
            <a:r>
              <a:rPr lang="tr-TR" sz="1600" b="1" i="1" dirty="0"/>
              <a:t>); </a:t>
            </a:r>
            <a:r>
              <a:rPr lang="tr-TR" sz="1600" dirty="0"/>
              <a:t>yeraltında açılan boşlukların dolgu malzemesiyle doldurulmasını,  </a:t>
            </a:r>
          </a:p>
          <a:p>
            <a:r>
              <a:rPr lang="tr-TR" sz="1600" b="1" dirty="0" err="1"/>
              <a:t>Freno</a:t>
            </a:r>
            <a:r>
              <a:rPr lang="tr-TR" sz="1600" b="1" dirty="0"/>
              <a:t>: </a:t>
            </a:r>
            <a:r>
              <a:rPr lang="tr-TR" sz="1600" dirty="0" err="1"/>
              <a:t>Varagel</a:t>
            </a:r>
            <a:r>
              <a:rPr lang="tr-TR" sz="1600" dirty="0"/>
              <a:t> üzerinde taşımayı sağlayan sistemi,</a:t>
            </a:r>
          </a:p>
          <a:p>
            <a:r>
              <a:rPr lang="tr-TR" sz="1600" b="1" dirty="0"/>
              <a:t>Grizu: </a:t>
            </a:r>
            <a:r>
              <a:rPr lang="tr-TR" sz="1600" dirty="0"/>
              <a:t>Metanın havayla karışımını,</a:t>
            </a:r>
          </a:p>
          <a:p>
            <a:r>
              <a:rPr lang="tr-TR" sz="1600" b="1" dirty="0"/>
              <a:t>Kademe: </a:t>
            </a:r>
            <a:r>
              <a:rPr lang="tr-TR" sz="1600" dirty="0"/>
              <a:t>Açık işletmelerde belirli aralık, kot ve eğimlerle meydana getirilen basamak şeklindeki çalışma yerlerini,</a:t>
            </a:r>
          </a:p>
          <a:p>
            <a:r>
              <a:rPr lang="tr-TR" sz="1600" b="1" dirty="0"/>
              <a:t>Lağım: </a:t>
            </a:r>
            <a:r>
              <a:rPr lang="tr-TR" sz="1600" dirty="0"/>
              <a:t>Taş içerisinde sürülen galeriyi,</a:t>
            </a:r>
          </a:p>
          <a:p>
            <a:r>
              <a:rPr lang="tr-TR" sz="1600" b="1" dirty="0"/>
              <a:t>Nefeslik: </a:t>
            </a:r>
            <a:r>
              <a:rPr lang="tr-TR" sz="1600" dirty="0"/>
              <a:t>Ocak havasının giriş ve çıkış yolunu,</a:t>
            </a:r>
          </a:p>
          <a:p>
            <a:r>
              <a:rPr lang="tr-TR" sz="1600" b="1" dirty="0" err="1"/>
              <a:t>Röset</a:t>
            </a:r>
            <a:r>
              <a:rPr lang="tr-TR" sz="1600" b="1" dirty="0"/>
              <a:t>: </a:t>
            </a:r>
            <a:r>
              <a:rPr lang="tr-TR" sz="1600" dirty="0"/>
              <a:t>Kuyu ve </a:t>
            </a:r>
            <a:r>
              <a:rPr lang="tr-TR" sz="1600" dirty="0" err="1"/>
              <a:t>başaşağıların</a:t>
            </a:r>
            <a:r>
              <a:rPr lang="tr-TR" sz="1600" dirty="0"/>
              <a:t> dip ve başlarının katlardaki yatay yollarla olan bağlantı yerlerini,</a:t>
            </a:r>
          </a:p>
          <a:p>
            <a:r>
              <a:rPr lang="tr-TR" sz="1600" b="1" i="1" dirty="0"/>
              <a:t>Paraşüt; </a:t>
            </a:r>
            <a:r>
              <a:rPr lang="tr-TR" sz="1600" dirty="0"/>
              <a:t>asansörlerde çekme halatının kopması halinde kafesin düşmesini önleyecek düzeni, </a:t>
            </a:r>
          </a:p>
          <a:p>
            <a:endParaRPr lang="tr-TR" sz="1600" dirty="0"/>
          </a:p>
          <a:p>
            <a:pPr marL="0" indent="0">
              <a:buNone/>
            </a:pPr>
            <a:endParaRPr lang="tr-TR" sz="1600" dirty="0"/>
          </a:p>
        </p:txBody>
      </p:sp>
    </p:spTree>
    <p:extLst>
      <p:ext uri="{BB962C8B-B14F-4D97-AF65-F5344CB8AC3E}">
        <p14:creationId xmlns:p14="http://schemas.microsoft.com/office/powerpoint/2010/main" val="35202374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sz="1800" dirty="0"/>
              <a:t>Ocak Tozları</a:t>
            </a:r>
          </a:p>
        </p:txBody>
      </p:sp>
      <p:sp>
        <p:nvSpPr>
          <p:cNvPr id="3" name="İçerik Yer Tutucusu 2"/>
          <p:cNvSpPr>
            <a:spLocks noGrp="1"/>
          </p:cNvSpPr>
          <p:nvPr>
            <p:ph sz="quarter" idx="4294967295"/>
          </p:nvPr>
        </p:nvSpPr>
        <p:spPr>
          <a:xfrm>
            <a:off x="107504" y="2209801"/>
            <a:ext cx="5184576" cy="3268624"/>
          </a:xfrm>
        </p:spPr>
        <p:txBody>
          <a:bodyPr>
            <a:normAutofit fontScale="47500" lnSpcReduction="20000"/>
          </a:bodyPr>
          <a:lstStyle/>
          <a:p>
            <a:pPr marL="0" indent="0">
              <a:lnSpc>
                <a:spcPct val="120000"/>
              </a:lnSpc>
              <a:spcAft>
                <a:spcPts val="600"/>
              </a:spcAft>
              <a:buNone/>
            </a:pPr>
            <a:r>
              <a:rPr lang="tr-TR" sz="3200" dirty="0">
                <a:solidFill>
                  <a:srgbClr val="FF0000"/>
                </a:solidFill>
              </a:rPr>
              <a:t>Ocak Tozlarının Sınıflandırılması</a:t>
            </a:r>
          </a:p>
          <a:p>
            <a:pPr marL="609600" indent="-609600">
              <a:lnSpc>
                <a:spcPct val="120000"/>
              </a:lnSpc>
              <a:spcAft>
                <a:spcPts val="600"/>
              </a:spcAft>
            </a:pPr>
            <a:r>
              <a:rPr lang="tr-TR" sz="3200" b="1" dirty="0"/>
              <a:t>Solunum sistemine zararlı tozlar :</a:t>
            </a:r>
            <a:r>
              <a:rPr lang="tr-TR" sz="3200" dirty="0"/>
              <a:t> SiO2 içeren taş tozları, asbest, kömür ve demir tozları.</a:t>
            </a:r>
          </a:p>
          <a:p>
            <a:pPr marL="609600" indent="-609600">
              <a:lnSpc>
                <a:spcPct val="120000"/>
              </a:lnSpc>
              <a:spcAft>
                <a:spcPts val="600"/>
              </a:spcAft>
            </a:pPr>
            <a:r>
              <a:rPr lang="tr-TR" sz="3200" b="1" dirty="0"/>
              <a:t>Zehirli tozlar :</a:t>
            </a:r>
            <a:r>
              <a:rPr lang="tr-TR" sz="3200" dirty="0"/>
              <a:t> Berilyum, </a:t>
            </a:r>
            <a:r>
              <a:rPr lang="tr-TR" sz="3200" dirty="0" err="1"/>
              <a:t>civa</a:t>
            </a:r>
            <a:r>
              <a:rPr lang="tr-TR" sz="3200" dirty="0"/>
              <a:t>, kurşun, arsenik </a:t>
            </a:r>
            <a:r>
              <a:rPr lang="tr-TR" sz="3200" dirty="0" err="1"/>
              <a:t>vs</a:t>
            </a:r>
            <a:r>
              <a:rPr lang="tr-TR" sz="3200" dirty="0"/>
              <a:t> tozları.</a:t>
            </a:r>
          </a:p>
          <a:p>
            <a:pPr marL="609600" indent="-609600">
              <a:lnSpc>
                <a:spcPct val="120000"/>
              </a:lnSpc>
              <a:spcAft>
                <a:spcPts val="600"/>
              </a:spcAft>
            </a:pPr>
            <a:r>
              <a:rPr lang="tr-TR" sz="3200" b="1" dirty="0"/>
              <a:t>Radyoaktif tozlar :</a:t>
            </a:r>
            <a:r>
              <a:rPr lang="tr-TR" sz="3200" dirty="0"/>
              <a:t> Uranyum, radyum, toryum </a:t>
            </a:r>
            <a:r>
              <a:rPr lang="tr-TR" sz="3200" dirty="0" err="1"/>
              <a:t>vs</a:t>
            </a:r>
            <a:r>
              <a:rPr lang="tr-TR" sz="3200" dirty="0"/>
              <a:t> tozları.</a:t>
            </a:r>
          </a:p>
          <a:p>
            <a:pPr marL="609600" indent="-609600">
              <a:lnSpc>
                <a:spcPct val="120000"/>
              </a:lnSpc>
              <a:spcAft>
                <a:spcPts val="600"/>
              </a:spcAft>
            </a:pPr>
            <a:r>
              <a:rPr lang="tr-TR" sz="3200" b="1" dirty="0"/>
              <a:t>Patlayıcı tozlar :</a:t>
            </a:r>
            <a:r>
              <a:rPr lang="tr-TR" sz="3200" dirty="0"/>
              <a:t> Kömür ve kükürt tozları.</a:t>
            </a:r>
          </a:p>
          <a:p>
            <a:pPr marL="609600" indent="-609600">
              <a:lnSpc>
                <a:spcPct val="120000"/>
              </a:lnSpc>
              <a:spcAft>
                <a:spcPts val="600"/>
              </a:spcAft>
            </a:pPr>
            <a:r>
              <a:rPr lang="tr-TR" sz="3200" b="1" dirty="0"/>
              <a:t>Nötr tozlar :</a:t>
            </a:r>
            <a:r>
              <a:rPr lang="tr-TR" sz="3200" dirty="0"/>
              <a:t> Kalker ve </a:t>
            </a:r>
            <a:r>
              <a:rPr lang="tr-TR" sz="3200" dirty="0" err="1"/>
              <a:t>dolamit</a:t>
            </a:r>
            <a:r>
              <a:rPr lang="tr-TR" sz="3200" dirty="0"/>
              <a:t> </a:t>
            </a:r>
            <a:r>
              <a:rPr lang="tr-TR" sz="3200" dirty="0" err="1"/>
              <a:t>vs</a:t>
            </a:r>
            <a:r>
              <a:rPr lang="tr-TR" sz="3200" dirty="0"/>
              <a:t> tozları.</a:t>
            </a:r>
          </a:p>
        </p:txBody>
      </p:sp>
      <p:sp>
        <p:nvSpPr>
          <p:cNvPr id="4" name="İçerik Yer Tutucusu 3"/>
          <p:cNvSpPr>
            <a:spLocks noGrp="1"/>
          </p:cNvSpPr>
          <p:nvPr>
            <p:ph sz="quarter" idx="4294967295"/>
          </p:nvPr>
        </p:nvSpPr>
        <p:spPr>
          <a:xfrm>
            <a:off x="5580112" y="2209800"/>
            <a:ext cx="3312369" cy="2515345"/>
          </a:xfrm>
        </p:spPr>
        <p:txBody>
          <a:bodyPr>
            <a:normAutofit/>
          </a:bodyPr>
          <a:lstStyle/>
          <a:p>
            <a:pPr marL="609600" indent="-609600">
              <a:buNone/>
            </a:pPr>
            <a:r>
              <a:rPr lang="tr-TR" sz="1500" dirty="0">
                <a:solidFill>
                  <a:srgbClr val="FF0000"/>
                </a:solidFill>
              </a:rPr>
              <a:t>Toz Hastalıkları </a:t>
            </a:r>
          </a:p>
          <a:p>
            <a:pPr marL="609600" indent="-609600"/>
            <a:r>
              <a:rPr lang="tr-TR" sz="1500" dirty="0"/>
              <a:t>Toz hastalığı : </a:t>
            </a:r>
            <a:r>
              <a:rPr lang="tr-TR" sz="1500" dirty="0" err="1"/>
              <a:t>pnömokonyoz</a:t>
            </a:r>
            <a:endParaRPr lang="tr-TR" sz="1500" dirty="0"/>
          </a:p>
          <a:p>
            <a:pPr marL="609600" indent="-609600"/>
            <a:r>
              <a:rPr lang="tr-TR" sz="1500" dirty="0"/>
              <a:t>Silis : Silikoz</a:t>
            </a:r>
          </a:p>
          <a:p>
            <a:pPr marL="609600" indent="-609600"/>
            <a:r>
              <a:rPr lang="tr-TR" sz="1500" dirty="0"/>
              <a:t>Asbest : </a:t>
            </a:r>
            <a:r>
              <a:rPr lang="tr-TR" sz="1500" dirty="0" err="1"/>
              <a:t>asbestoz</a:t>
            </a:r>
            <a:r>
              <a:rPr lang="tr-TR" sz="1500" dirty="0"/>
              <a:t>	</a:t>
            </a:r>
          </a:p>
          <a:p>
            <a:pPr marL="609600" indent="-609600"/>
            <a:r>
              <a:rPr lang="tr-TR" sz="1500" dirty="0"/>
              <a:t>Kömür : </a:t>
            </a:r>
            <a:r>
              <a:rPr lang="tr-TR" sz="1500" dirty="0" err="1"/>
              <a:t>antrokoz</a:t>
            </a:r>
            <a:endParaRPr lang="tr-TR" sz="1500" dirty="0"/>
          </a:p>
          <a:p>
            <a:pPr marL="0" indent="0">
              <a:buNone/>
            </a:pPr>
            <a:endParaRPr lang="tr-TR" sz="2200" dirty="0"/>
          </a:p>
          <a:p>
            <a:endParaRPr lang="tr-TR" sz="2200" dirty="0"/>
          </a:p>
        </p:txBody>
      </p:sp>
    </p:spTree>
    <p:extLst>
      <p:ext uri="{BB962C8B-B14F-4D97-AF65-F5344CB8AC3E}">
        <p14:creationId xmlns:p14="http://schemas.microsoft.com/office/powerpoint/2010/main" val="19879199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79513" y="2654142"/>
            <a:ext cx="4849688" cy="29939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İçerik Yer Tutucusu 2"/>
          <p:cNvSpPr txBox="1">
            <a:spLocks/>
          </p:cNvSpPr>
          <p:nvPr/>
        </p:nvSpPr>
        <p:spPr>
          <a:xfrm>
            <a:off x="612648" y="2209800"/>
            <a:ext cx="3095256" cy="427112"/>
          </a:xfrm>
          <a:prstGeom prst="rect">
            <a:avLst/>
          </a:prstGeom>
        </p:spPr>
        <p:txBody>
          <a:bodyPr>
            <a:normAutofit/>
          </a:bodyPr>
          <a:lstStyle>
            <a:lvl1pPr marL="320040" indent="-320040" algn="l" rtl="0" eaLnBrk="1" latinLnBrk="0" hangingPunct="1">
              <a:spcBef>
                <a:spcPts val="700"/>
              </a:spcBef>
              <a:buClr>
                <a:schemeClr val="accent2"/>
              </a:buClr>
              <a:buSzPct val="60000"/>
              <a:buFont typeface="Wingdings"/>
              <a:buChar char=""/>
              <a:defRPr kumimoji="0" lang="tr-T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lang="tr-T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lang="tr-T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lang="tr-T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lang="tr-T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None/>
              <a:defRPr kumimoji="0" lang="tr-T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lang="tr-T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lang="tr-T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lang="tr-TR" sz="1800" kern="1200" baseline="0">
                <a:solidFill>
                  <a:schemeClr val="tx1"/>
                </a:solidFill>
                <a:latin typeface="+mn-lt"/>
                <a:ea typeface="+mn-ea"/>
                <a:cs typeface="+mn-cs"/>
              </a:defRPr>
            </a:lvl9pPr>
          </a:lstStyle>
          <a:p>
            <a:pPr marL="0" indent="0">
              <a:buNone/>
            </a:pPr>
            <a:r>
              <a:rPr lang="tr-TR" sz="2200" dirty="0"/>
              <a:t>Mayıs 2013 Sınavı</a:t>
            </a:r>
          </a:p>
        </p:txBody>
      </p:sp>
      <p:sp>
        <p:nvSpPr>
          <p:cNvPr id="8" name="Oval 7"/>
          <p:cNvSpPr/>
          <p:nvPr/>
        </p:nvSpPr>
        <p:spPr>
          <a:xfrm>
            <a:off x="684656" y="4005064"/>
            <a:ext cx="286944" cy="288032"/>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38434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 calcmode="lin" valueType="num">
                                      <p:cBhvr additive="base">
                                        <p:cTn id="7" dur="500" fill="hold"/>
                                        <p:tgtEl>
                                          <p:spTgt spid="2051"/>
                                        </p:tgtEl>
                                        <p:attrNameLst>
                                          <p:attrName>ppt_x</p:attrName>
                                        </p:attrNameLst>
                                      </p:cBhvr>
                                      <p:tavLst>
                                        <p:tav tm="0">
                                          <p:val>
                                            <p:strVal val="#ppt_x"/>
                                          </p:val>
                                        </p:tav>
                                        <p:tav tm="100000">
                                          <p:val>
                                            <p:strVal val="#ppt_x"/>
                                          </p:val>
                                        </p:tav>
                                      </p:tavLst>
                                    </p:anim>
                                    <p:anim calcmode="lin" valueType="num">
                                      <p:cBhvr additive="base">
                                        <p:cTn id="8"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290" name="Picture 5" descr="DSC00018"/>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120422" y="2924945"/>
            <a:ext cx="4005262" cy="225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3"/>
          <p:cNvSpPr>
            <a:spLocks noGrp="1" noChangeArrowheads="1"/>
          </p:cNvSpPr>
          <p:nvPr>
            <p:ph idx="1"/>
          </p:nvPr>
        </p:nvSpPr>
        <p:spPr>
          <a:xfrm>
            <a:off x="-10244" y="2204864"/>
            <a:ext cx="5220072" cy="3795886"/>
          </a:xfrm>
        </p:spPr>
        <p:txBody>
          <a:bodyPr>
            <a:normAutofit/>
          </a:bodyPr>
          <a:lstStyle/>
          <a:p>
            <a:pPr marL="609600" indent="-609600">
              <a:buNone/>
            </a:pPr>
            <a:r>
              <a:rPr lang="tr-TR" sz="1600" dirty="0">
                <a:solidFill>
                  <a:srgbClr val="FF0000"/>
                </a:solidFill>
              </a:rPr>
              <a:t>Sağlığa zararlı tozların özellikleri</a:t>
            </a:r>
          </a:p>
          <a:p>
            <a:pPr marL="609600" indent="-609600">
              <a:buFontTx/>
              <a:buAutoNum type="arabicPeriod"/>
            </a:pPr>
            <a:r>
              <a:rPr lang="tr-TR" sz="1600" b="1" dirty="0"/>
              <a:t>Havadaki toz yoğunluğu : </a:t>
            </a:r>
            <a:r>
              <a:rPr lang="tr-TR" sz="1600" dirty="0"/>
              <a:t>% 10 dan fazla silis (SiO2) içeren tozlar 2mg/m³ üzerinde çok zararlı. 10 mg/m³ üzeri kömür tozu zararlı.</a:t>
            </a:r>
          </a:p>
          <a:p>
            <a:pPr marL="609600" indent="-609600">
              <a:buFontTx/>
              <a:buAutoNum type="arabicPeriod"/>
            </a:pPr>
            <a:r>
              <a:rPr lang="tr-TR" sz="1600" b="1" dirty="0"/>
              <a:t>Tozun silis içeriği : </a:t>
            </a:r>
            <a:r>
              <a:rPr lang="tr-TR" sz="1600" dirty="0"/>
              <a:t>En zararlı toz serbest silis (SiO2) içeren tozdur. Kuvars, kumtaşı ve granit en zararlı tozlar.</a:t>
            </a:r>
          </a:p>
          <a:p>
            <a:pPr marL="609600" indent="-609600">
              <a:buFontTx/>
              <a:buAutoNum type="arabicPeriod"/>
            </a:pPr>
            <a:r>
              <a:rPr lang="tr-TR" sz="1600" b="1" dirty="0"/>
              <a:t>Tozun tane boyutu : </a:t>
            </a:r>
            <a:r>
              <a:rPr lang="tr-TR" sz="1600" dirty="0"/>
              <a:t>0.1-5.0 mikron arası zararlıdır. 0.1 mikronun altı akciğerlere hava ile girip çıkabilmekte, 5.0 mikronun üstü ise solunum yollarında tutulabilmektedir.</a:t>
            </a:r>
          </a:p>
          <a:p>
            <a:pPr marL="609600" indent="-609600">
              <a:buFontTx/>
              <a:buAutoNum type="arabicPeriod"/>
            </a:pPr>
            <a:r>
              <a:rPr lang="tr-TR" sz="1600" b="1" dirty="0"/>
              <a:t>Tozlu havanın teneffüs edilme süresi </a:t>
            </a:r>
          </a:p>
          <a:p>
            <a:pPr marL="609600" indent="-609600">
              <a:buFontTx/>
              <a:buAutoNum type="arabicPeriod"/>
            </a:pPr>
            <a:r>
              <a:rPr lang="tr-TR" sz="1600" b="1" dirty="0"/>
              <a:t>Toza karşı kişinin direnci</a:t>
            </a:r>
          </a:p>
        </p:txBody>
      </p:sp>
    </p:spTree>
    <p:extLst>
      <p:ext uri="{BB962C8B-B14F-4D97-AF65-F5344CB8AC3E}">
        <p14:creationId xmlns:p14="http://schemas.microsoft.com/office/powerpoint/2010/main" val="1683724884"/>
      </p:ext>
    </p:extLst>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362" name="Picture 7" descr="DSC00015"/>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85725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tangle 3"/>
          <p:cNvSpPr>
            <a:spLocks noGrp="1" noChangeArrowheads="1"/>
          </p:cNvSpPr>
          <p:nvPr>
            <p:ph type="body" sz="half" idx="1"/>
          </p:nvPr>
        </p:nvSpPr>
        <p:spPr>
          <a:xfrm>
            <a:off x="0" y="1124744"/>
            <a:ext cx="4038600" cy="4464496"/>
          </a:xfrm>
        </p:spPr>
        <p:txBody>
          <a:bodyPr>
            <a:normAutofit/>
          </a:bodyPr>
          <a:lstStyle/>
          <a:p>
            <a:pPr marL="609600" indent="-609600">
              <a:buNone/>
            </a:pPr>
            <a:r>
              <a:rPr lang="tr-TR" sz="2000" b="1" dirty="0">
                <a:solidFill>
                  <a:schemeClr val="folHlink"/>
                </a:solidFill>
              </a:rPr>
              <a:t>Tozdan korunma yolları</a:t>
            </a:r>
          </a:p>
          <a:p>
            <a:pPr marL="609600" indent="-609600">
              <a:buFontTx/>
              <a:buAutoNum type="arabicPeriod"/>
            </a:pPr>
            <a:r>
              <a:rPr lang="tr-TR" sz="1800" dirty="0">
                <a:solidFill>
                  <a:schemeClr val="bg1"/>
                </a:solidFill>
              </a:rPr>
              <a:t>Havada asılı tozun yok edilmesi.</a:t>
            </a:r>
          </a:p>
          <a:p>
            <a:pPr marL="609600" indent="-609600">
              <a:buFontTx/>
              <a:buAutoNum type="arabicPeriod"/>
            </a:pPr>
            <a:r>
              <a:rPr lang="tr-TR" sz="1800" dirty="0">
                <a:solidFill>
                  <a:schemeClr val="bg1"/>
                </a:solidFill>
              </a:rPr>
              <a:t>Tozun oluşumunu kaynağında engellemek.</a:t>
            </a:r>
          </a:p>
          <a:p>
            <a:pPr marL="609600" indent="-609600">
              <a:buFontTx/>
              <a:buAutoNum type="arabicPeriod"/>
            </a:pPr>
            <a:r>
              <a:rPr lang="tr-TR" sz="1800" dirty="0">
                <a:solidFill>
                  <a:schemeClr val="bg1"/>
                </a:solidFill>
              </a:rPr>
              <a:t>Tane boyu 5 mikronun altında olan tozu azaltmak.</a:t>
            </a:r>
          </a:p>
          <a:p>
            <a:pPr marL="609600" indent="-609600">
              <a:buFontTx/>
              <a:buAutoNum type="arabicPeriod"/>
            </a:pPr>
            <a:r>
              <a:rPr lang="tr-TR" sz="1800" dirty="0">
                <a:solidFill>
                  <a:schemeClr val="bg1"/>
                </a:solidFill>
              </a:rPr>
              <a:t>Havadaki toz elverişli yöntemlerle çöktürmeye çalışmak.</a:t>
            </a:r>
          </a:p>
          <a:p>
            <a:pPr marL="609600" indent="-609600">
              <a:buFontTx/>
              <a:buAutoNum type="arabicPeriod"/>
            </a:pPr>
            <a:r>
              <a:rPr lang="tr-TR" sz="1800" dirty="0">
                <a:solidFill>
                  <a:schemeClr val="bg1"/>
                </a:solidFill>
              </a:rPr>
              <a:t>Tozu fazla hava göndererek seyrekleştirmek.</a:t>
            </a:r>
          </a:p>
          <a:p>
            <a:pPr marL="609600" indent="-609600">
              <a:buFontTx/>
              <a:buAutoNum type="arabicPeriod"/>
            </a:pPr>
            <a:r>
              <a:rPr lang="tr-TR" sz="1800" dirty="0">
                <a:solidFill>
                  <a:schemeClr val="bg1"/>
                </a:solidFill>
              </a:rPr>
              <a:t>İşçiyi mümkün mertebe emici havalı ortamlarda çalıştırmak.</a:t>
            </a:r>
          </a:p>
          <a:p>
            <a:pPr marL="609600" indent="-609600">
              <a:buFontTx/>
              <a:buAutoNum type="arabicPeriod"/>
            </a:pPr>
            <a:endParaRPr lang="tr-TR" sz="1800" dirty="0">
              <a:solidFill>
                <a:schemeClr val="bg1"/>
              </a:solidFill>
            </a:endParaRPr>
          </a:p>
          <a:p>
            <a:pPr marL="609600" indent="-609600">
              <a:buFontTx/>
              <a:buAutoNum type="arabicPeriod"/>
            </a:pPr>
            <a:endParaRPr lang="tr-TR" sz="1800" dirty="0">
              <a:solidFill>
                <a:schemeClr val="bg1"/>
              </a:solidFill>
            </a:endParaRPr>
          </a:p>
          <a:p>
            <a:pPr marL="609600" indent="-609600">
              <a:buNone/>
            </a:pPr>
            <a:endParaRPr lang="tr-TR" sz="1800" dirty="0"/>
          </a:p>
        </p:txBody>
      </p:sp>
    </p:spTree>
    <p:extLst>
      <p:ext uri="{BB962C8B-B14F-4D97-AF65-F5344CB8AC3E}">
        <p14:creationId xmlns:p14="http://schemas.microsoft.com/office/powerpoint/2010/main" val="33298618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sz="2000" dirty="0"/>
              <a:t>Kömür tozu</a:t>
            </a:r>
          </a:p>
        </p:txBody>
      </p:sp>
      <p:sp>
        <p:nvSpPr>
          <p:cNvPr id="3" name="İçerik Yer Tutucusu 2"/>
          <p:cNvSpPr>
            <a:spLocks noGrp="1"/>
          </p:cNvSpPr>
          <p:nvPr>
            <p:ph sz="quarter" idx="4294967295"/>
          </p:nvPr>
        </p:nvSpPr>
        <p:spPr>
          <a:xfrm>
            <a:off x="179512" y="2204865"/>
            <a:ext cx="3024336" cy="1296145"/>
          </a:xfrm>
        </p:spPr>
        <p:txBody>
          <a:bodyPr>
            <a:normAutofit/>
          </a:bodyPr>
          <a:lstStyle/>
          <a:p>
            <a:r>
              <a:rPr lang="tr-TR" sz="1500" dirty="0"/>
              <a:t>Tane büyüklüğü 0.3 mikrondan küçük olanlar toz olarak kabul edilir.</a:t>
            </a:r>
            <a:br>
              <a:rPr lang="tr-TR" sz="1500" dirty="0"/>
            </a:br>
            <a:r>
              <a:rPr lang="tr-TR" sz="1500" dirty="0"/>
              <a:t>Tane boyu 75 mikronun altı ince toz sınıfına girer.</a:t>
            </a:r>
          </a:p>
        </p:txBody>
      </p:sp>
      <p:sp>
        <p:nvSpPr>
          <p:cNvPr id="4" name="İçerik Yer Tutucusu 3"/>
          <p:cNvSpPr>
            <a:spLocks noGrp="1"/>
          </p:cNvSpPr>
          <p:nvPr>
            <p:ph sz="quarter" idx="4294967295"/>
          </p:nvPr>
        </p:nvSpPr>
        <p:spPr>
          <a:xfrm>
            <a:off x="3563889" y="2276873"/>
            <a:ext cx="5455245" cy="3268625"/>
          </a:xfrm>
        </p:spPr>
        <p:txBody>
          <a:bodyPr>
            <a:normAutofit lnSpcReduction="10000"/>
          </a:bodyPr>
          <a:lstStyle/>
          <a:p>
            <a:pPr marL="0" indent="0">
              <a:lnSpc>
                <a:spcPct val="80000"/>
              </a:lnSpc>
              <a:buNone/>
            </a:pPr>
            <a:r>
              <a:rPr lang="tr-TR" sz="1600" dirty="0">
                <a:solidFill>
                  <a:srgbClr val="FF0000"/>
                </a:solidFill>
              </a:rPr>
              <a:t>Kömür tozu patlamasını etkileyen faktörler</a:t>
            </a:r>
          </a:p>
          <a:p>
            <a:pPr marL="609600" indent="-609600">
              <a:lnSpc>
                <a:spcPct val="80000"/>
              </a:lnSpc>
              <a:buFontTx/>
              <a:buAutoNum type="arabicPeriod"/>
            </a:pPr>
            <a:r>
              <a:rPr lang="tr-TR" sz="1600" dirty="0"/>
              <a:t>Tozun tane büyüklüğü : 10-830 mikron</a:t>
            </a:r>
          </a:p>
          <a:p>
            <a:pPr marL="609600" indent="-609600">
              <a:lnSpc>
                <a:spcPct val="80000"/>
              </a:lnSpc>
              <a:buFontTx/>
              <a:buAutoNum type="arabicPeriod"/>
            </a:pPr>
            <a:r>
              <a:rPr lang="tr-TR" sz="1600" dirty="0"/>
              <a:t>Tozun kimyasal yapısı : </a:t>
            </a:r>
          </a:p>
          <a:p>
            <a:pPr marL="609600" indent="-609600">
              <a:lnSpc>
                <a:spcPct val="80000"/>
              </a:lnSpc>
              <a:buNone/>
            </a:pPr>
            <a:r>
              <a:rPr lang="tr-TR" sz="1600" dirty="0"/>
              <a:t>	Uçucu madde % 10 dan azsa patlama olmaz</a:t>
            </a:r>
          </a:p>
          <a:p>
            <a:pPr marL="609600" indent="-609600">
              <a:lnSpc>
                <a:spcPct val="80000"/>
              </a:lnSpc>
              <a:buNone/>
            </a:pPr>
            <a:r>
              <a:rPr lang="tr-TR" sz="1600" dirty="0"/>
              <a:t>	% 10-15 arası patlama ihtimali zayıf</a:t>
            </a:r>
          </a:p>
          <a:p>
            <a:pPr marL="609600" indent="-609600">
              <a:lnSpc>
                <a:spcPct val="80000"/>
              </a:lnSpc>
              <a:buNone/>
            </a:pPr>
            <a:r>
              <a:rPr lang="tr-TR" sz="1600" dirty="0"/>
              <a:t>	% 15 den yukarı patlama özelliği hızla artar.</a:t>
            </a:r>
          </a:p>
          <a:p>
            <a:pPr marL="609600" indent="-609600">
              <a:lnSpc>
                <a:spcPct val="80000"/>
              </a:lnSpc>
              <a:buNone/>
            </a:pPr>
            <a:r>
              <a:rPr lang="tr-TR" sz="1600" dirty="0"/>
              <a:t>	Uçucu madde=Uçucu madde/(uçucu </a:t>
            </a:r>
            <a:r>
              <a:rPr lang="tr-TR" sz="1600" dirty="0" err="1"/>
              <a:t>madde+sabit</a:t>
            </a:r>
            <a:r>
              <a:rPr lang="tr-TR" sz="1600" dirty="0"/>
              <a:t> karbon)</a:t>
            </a:r>
          </a:p>
          <a:p>
            <a:pPr marL="609600" indent="-609600">
              <a:lnSpc>
                <a:spcPct val="80000"/>
              </a:lnSpc>
              <a:buFontTx/>
              <a:buAutoNum type="arabicPeriod" startAt="3"/>
            </a:pPr>
            <a:r>
              <a:rPr lang="tr-TR" sz="1600" dirty="0"/>
              <a:t>Toz yoğunluğu : </a:t>
            </a:r>
          </a:p>
          <a:p>
            <a:pPr marL="609600" indent="-609600">
              <a:lnSpc>
                <a:spcPct val="80000"/>
              </a:lnSpc>
              <a:buNone/>
            </a:pPr>
            <a:r>
              <a:rPr lang="tr-TR" sz="1600" dirty="0"/>
              <a:t>	60-70 gr/m3 patlayabilir</a:t>
            </a:r>
          </a:p>
          <a:p>
            <a:pPr marL="609600" indent="-609600">
              <a:lnSpc>
                <a:spcPct val="80000"/>
              </a:lnSpc>
              <a:buNone/>
            </a:pPr>
            <a:r>
              <a:rPr lang="tr-TR" sz="1600" dirty="0"/>
              <a:t>4.	Metan varlığı</a:t>
            </a:r>
          </a:p>
          <a:p>
            <a:endParaRPr lang="tr-TR" sz="1600" dirty="0"/>
          </a:p>
        </p:txBody>
      </p:sp>
      <p:pic>
        <p:nvPicPr>
          <p:cNvPr id="5" name="Picture 4"/>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67544" y="3356992"/>
            <a:ext cx="1902358" cy="2138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İçerik Yer Tutucusu 4"/>
          <p:cNvSpPr txBox="1">
            <a:spLocks/>
          </p:cNvSpPr>
          <p:nvPr/>
        </p:nvSpPr>
        <p:spPr>
          <a:xfrm>
            <a:off x="80564" y="5512038"/>
            <a:ext cx="3087490" cy="360943"/>
          </a:xfrm>
          <a:prstGeom prst="rect">
            <a:avLst/>
          </a:prstGeom>
        </p:spPr>
        <p:txBody>
          <a:bodyPr/>
          <a:lstStyle>
            <a:lvl1pPr marL="320040" indent="-320040" algn="l" rtl="0" eaLnBrk="1" latinLnBrk="0" hangingPunct="1">
              <a:spcBef>
                <a:spcPts val="700"/>
              </a:spcBef>
              <a:buClr>
                <a:schemeClr val="accent2"/>
              </a:buClr>
              <a:buSzPct val="60000"/>
              <a:buFont typeface="Wingdings"/>
              <a:buChar char=""/>
              <a:defRPr kumimoji="0" lang="tr-T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lang="tr-T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lang="tr-T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lang="tr-T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lang="tr-T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None/>
              <a:defRPr kumimoji="0" lang="tr-T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lang="tr-T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lang="tr-T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lang="tr-TR" sz="1800" kern="1200" baseline="0">
                <a:solidFill>
                  <a:schemeClr val="tx1"/>
                </a:solidFill>
                <a:latin typeface="+mn-lt"/>
                <a:ea typeface="+mn-ea"/>
                <a:cs typeface="+mn-cs"/>
              </a:defRPr>
            </a:lvl9pPr>
          </a:lstStyle>
          <a:p>
            <a:pPr marL="0" indent="0">
              <a:buNone/>
            </a:pPr>
            <a:r>
              <a:rPr lang="tr-TR" sz="1300" dirty="0">
                <a:solidFill>
                  <a:srgbClr val="FF0000"/>
                </a:solidFill>
              </a:rPr>
              <a:t>Metan-Kömür tozu karışımının patlama sınırları</a:t>
            </a:r>
          </a:p>
        </p:txBody>
      </p:sp>
    </p:spTree>
    <p:extLst>
      <p:ext uri="{BB962C8B-B14F-4D97-AF65-F5344CB8AC3E}">
        <p14:creationId xmlns:p14="http://schemas.microsoft.com/office/powerpoint/2010/main" val="23629174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1506" name="Picture 10" descr="DSC00030"/>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85725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Rectangle 2"/>
          <p:cNvSpPr>
            <a:spLocks noGrp="1" noChangeArrowheads="1"/>
          </p:cNvSpPr>
          <p:nvPr>
            <p:ph type="title"/>
          </p:nvPr>
        </p:nvSpPr>
        <p:spPr>
          <a:xfrm>
            <a:off x="381000" y="857250"/>
            <a:ext cx="8229600" cy="365522"/>
          </a:xfrm>
        </p:spPr>
        <p:txBody>
          <a:bodyPr>
            <a:normAutofit fontScale="90000"/>
          </a:bodyPr>
          <a:lstStyle/>
          <a:p>
            <a:pPr eaLnBrk="1" hangingPunct="1"/>
            <a:r>
              <a:rPr lang="tr-TR" sz="2400" dirty="0">
                <a:solidFill>
                  <a:schemeClr val="bg1"/>
                </a:solidFill>
              </a:rPr>
              <a:t>Kömür tozu patlamalarının önlenmesi</a:t>
            </a:r>
          </a:p>
        </p:txBody>
      </p:sp>
      <p:sp>
        <p:nvSpPr>
          <p:cNvPr id="21508" name="Rectangle 6"/>
          <p:cNvSpPr>
            <a:spLocks noGrp="1" noChangeArrowheads="1"/>
          </p:cNvSpPr>
          <p:nvPr>
            <p:ph type="body" idx="1"/>
          </p:nvPr>
        </p:nvSpPr>
        <p:spPr>
          <a:xfrm>
            <a:off x="0" y="1257300"/>
            <a:ext cx="4953000" cy="2343150"/>
          </a:xfrm>
        </p:spPr>
        <p:txBody>
          <a:bodyPr>
            <a:normAutofit fontScale="77500" lnSpcReduction="20000"/>
          </a:bodyPr>
          <a:lstStyle/>
          <a:p>
            <a:pPr marL="609600" indent="-609600">
              <a:lnSpc>
                <a:spcPct val="80000"/>
              </a:lnSpc>
              <a:buFontTx/>
              <a:buAutoNum type="arabicPeriod"/>
            </a:pPr>
            <a:r>
              <a:rPr lang="tr-TR" sz="2000" dirty="0">
                <a:solidFill>
                  <a:schemeClr val="bg1"/>
                </a:solidFill>
              </a:rPr>
              <a:t>Tozun yerinde oluşumunun engellenmesi</a:t>
            </a:r>
          </a:p>
          <a:p>
            <a:pPr marL="609600" indent="-609600">
              <a:lnSpc>
                <a:spcPct val="80000"/>
              </a:lnSpc>
              <a:buFontTx/>
              <a:buAutoNum type="arabicPeriod"/>
            </a:pPr>
            <a:r>
              <a:rPr lang="tr-TR" sz="2000" dirty="0">
                <a:solidFill>
                  <a:schemeClr val="bg1"/>
                </a:solidFill>
              </a:rPr>
              <a:t>Genel önlemler</a:t>
            </a:r>
          </a:p>
          <a:p>
            <a:pPr marL="609600" indent="-609600">
              <a:lnSpc>
                <a:spcPct val="80000"/>
              </a:lnSpc>
              <a:buFontTx/>
              <a:buAutoNum type="arabicPeriod"/>
            </a:pPr>
            <a:r>
              <a:rPr lang="tr-TR" sz="2000" dirty="0">
                <a:solidFill>
                  <a:schemeClr val="bg1"/>
                </a:solidFill>
              </a:rPr>
              <a:t>Barajlar</a:t>
            </a:r>
          </a:p>
          <a:p>
            <a:pPr marL="609600" indent="-609600">
              <a:lnSpc>
                <a:spcPct val="80000"/>
              </a:lnSpc>
              <a:buFontTx/>
              <a:buAutoNum type="alphaLcPeriod"/>
            </a:pPr>
            <a:r>
              <a:rPr lang="tr-TR" sz="2000" dirty="0">
                <a:solidFill>
                  <a:schemeClr val="bg1"/>
                </a:solidFill>
              </a:rPr>
              <a:t>Taş tozu barajları : %14 ten fazla uçucu farsa şarttır.</a:t>
            </a:r>
          </a:p>
          <a:p>
            <a:pPr marL="609600" indent="-609600">
              <a:lnSpc>
                <a:spcPct val="80000"/>
              </a:lnSpc>
              <a:buFontTx/>
              <a:buAutoNum type="alphaLcPeriod"/>
            </a:pPr>
            <a:r>
              <a:rPr lang="tr-TR" sz="2000" dirty="0">
                <a:solidFill>
                  <a:schemeClr val="bg1"/>
                </a:solidFill>
              </a:rPr>
              <a:t>Su barajları</a:t>
            </a:r>
          </a:p>
          <a:p>
            <a:pPr marL="609600" indent="-609600">
              <a:lnSpc>
                <a:spcPct val="80000"/>
              </a:lnSpc>
              <a:buFontTx/>
              <a:buAutoNum type="arabicPeriod" startAt="4"/>
            </a:pPr>
            <a:r>
              <a:rPr lang="tr-TR" sz="2000" dirty="0">
                <a:solidFill>
                  <a:schemeClr val="bg1"/>
                </a:solidFill>
              </a:rPr>
              <a:t>Tuzlama yöntemleri</a:t>
            </a:r>
          </a:p>
          <a:p>
            <a:pPr marL="609600" indent="-609600">
              <a:lnSpc>
                <a:spcPct val="80000"/>
              </a:lnSpc>
              <a:buFontTx/>
              <a:buAutoNum type="alphaLcPeriod"/>
            </a:pPr>
            <a:r>
              <a:rPr lang="tr-TR" sz="2000" dirty="0">
                <a:solidFill>
                  <a:schemeClr val="bg1"/>
                </a:solidFill>
              </a:rPr>
              <a:t>Kaya tuzu yöntemi</a:t>
            </a:r>
          </a:p>
          <a:p>
            <a:pPr marL="609600" indent="-609600">
              <a:lnSpc>
                <a:spcPct val="80000"/>
              </a:lnSpc>
              <a:buFontTx/>
              <a:buAutoNum type="alphaLcPeriod"/>
            </a:pPr>
            <a:r>
              <a:rPr lang="tr-TR" sz="2000" dirty="0">
                <a:solidFill>
                  <a:schemeClr val="bg1"/>
                </a:solidFill>
              </a:rPr>
              <a:t>Kalsiyum klorür macunu yöntemi</a:t>
            </a:r>
          </a:p>
        </p:txBody>
      </p:sp>
      <p:pic>
        <p:nvPicPr>
          <p:cNvPr id="21509" name="Picture 7"/>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964113" y="1365648"/>
            <a:ext cx="4191000"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8"/>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50827" y="3573067"/>
            <a:ext cx="4213225" cy="159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9"/>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964113" y="3620692"/>
            <a:ext cx="4191000" cy="1899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2" name="İçerik Yer Tutucusu 4"/>
          <p:cNvSpPr txBox="1">
            <a:spLocks/>
          </p:cNvSpPr>
          <p:nvPr/>
        </p:nvSpPr>
        <p:spPr bwMode="auto">
          <a:xfrm>
            <a:off x="539750" y="5150645"/>
            <a:ext cx="2952750" cy="510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20000"/>
              </a:spcBef>
              <a:buClr>
                <a:srgbClr val="FFFFFF"/>
              </a:buClr>
              <a:buSzPct val="95000"/>
              <a:buFont typeface="Wingdings 2" pitchFamily="18" charset="2"/>
              <a:buNone/>
            </a:pPr>
            <a:r>
              <a:rPr lang="tr-TR" sz="1400">
                <a:solidFill>
                  <a:schemeClr val="bg1"/>
                </a:solidFill>
              </a:rPr>
              <a:t>Tel halatla tavana asılı baraj</a:t>
            </a:r>
          </a:p>
        </p:txBody>
      </p:sp>
      <p:sp>
        <p:nvSpPr>
          <p:cNvPr id="21513" name="İçerik Yer Tutucusu 4"/>
          <p:cNvSpPr txBox="1">
            <a:spLocks/>
          </p:cNvSpPr>
          <p:nvPr/>
        </p:nvSpPr>
        <p:spPr bwMode="auto">
          <a:xfrm>
            <a:off x="6300790" y="3318273"/>
            <a:ext cx="1951037" cy="254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20000"/>
              </a:spcBef>
              <a:buClr>
                <a:srgbClr val="FFFFFF"/>
              </a:buClr>
              <a:buSzPct val="95000"/>
              <a:buFont typeface="Wingdings 2" pitchFamily="18" charset="2"/>
              <a:buNone/>
            </a:pPr>
            <a:r>
              <a:rPr lang="tr-TR" sz="1400">
                <a:solidFill>
                  <a:schemeClr val="bg1"/>
                </a:solidFill>
              </a:rPr>
              <a:t>Taş tozu barajı</a:t>
            </a:r>
          </a:p>
        </p:txBody>
      </p:sp>
      <p:sp>
        <p:nvSpPr>
          <p:cNvPr id="21514" name="İçerik Yer Tutucusu 4"/>
          <p:cNvSpPr txBox="1">
            <a:spLocks/>
          </p:cNvSpPr>
          <p:nvPr/>
        </p:nvSpPr>
        <p:spPr bwMode="auto">
          <a:xfrm>
            <a:off x="6465890" y="5532835"/>
            <a:ext cx="1952625" cy="255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20000"/>
              </a:spcBef>
              <a:buClr>
                <a:srgbClr val="FFFFFF"/>
              </a:buClr>
              <a:buSzPct val="95000"/>
              <a:buFont typeface="Wingdings 2" pitchFamily="18" charset="2"/>
              <a:buNone/>
            </a:pPr>
            <a:r>
              <a:rPr lang="tr-TR" sz="1400">
                <a:solidFill>
                  <a:schemeClr val="bg1"/>
                </a:solidFill>
              </a:rPr>
              <a:t>Su barajı</a:t>
            </a:r>
          </a:p>
        </p:txBody>
      </p:sp>
    </p:spTree>
    <p:extLst>
      <p:ext uri="{BB962C8B-B14F-4D97-AF65-F5344CB8AC3E}">
        <p14:creationId xmlns:p14="http://schemas.microsoft.com/office/powerpoint/2010/main" val="1419714091"/>
      </p:ext>
    </p:extLst>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title"/>
          </p:nvPr>
        </p:nvSpPr>
        <p:spPr>
          <a:xfrm>
            <a:off x="126636" y="980728"/>
            <a:ext cx="3941308" cy="1005840"/>
          </a:xfrm>
        </p:spPr>
        <p:txBody>
          <a:bodyPr>
            <a:normAutofit/>
          </a:bodyPr>
          <a:lstStyle/>
          <a:p>
            <a:r>
              <a:rPr lang="tr-TR" sz="2400" dirty="0"/>
              <a:t>1995–2005 yılları arasındaki SSK verilerine göre;</a:t>
            </a:r>
          </a:p>
        </p:txBody>
      </p:sp>
      <p:sp>
        <p:nvSpPr>
          <p:cNvPr id="5" name="İçerik Yer Tutucusu 3"/>
          <p:cNvSpPr txBox="1">
            <a:spLocks/>
          </p:cNvSpPr>
          <p:nvPr/>
        </p:nvSpPr>
        <p:spPr>
          <a:xfrm>
            <a:off x="-180528" y="2209800"/>
            <a:ext cx="3727053" cy="2659361"/>
          </a:xfrm>
          <a:prstGeom prst="rect">
            <a:avLst/>
          </a:prstGeom>
        </p:spPr>
        <p:txBody>
          <a:bodyPr vert="horz">
            <a:normAutofit fontScale="92500" lnSpcReduction="20000"/>
          </a:bodyPr>
          <a:lstStyle>
            <a:lvl1pPr marL="320040" indent="-320040" algn="l" rtl="0" eaLnBrk="1" latinLnBrk="0" hangingPunct="1">
              <a:spcBef>
                <a:spcPts val="700"/>
              </a:spcBef>
              <a:buClr>
                <a:schemeClr val="accent2"/>
              </a:buClr>
              <a:buSzPct val="60000"/>
              <a:buFont typeface="Wingdings"/>
              <a:buChar char=""/>
              <a:defRPr kumimoji="0" lang="tr-T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lang="tr-T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lang="tr-T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lang="tr-T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lang="tr-T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None/>
              <a:defRPr kumimoji="0" lang="tr-T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lang="tr-T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lang="tr-T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lang="tr-TR" sz="1800" kern="1200" baseline="0">
                <a:solidFill>
                  <a:schemeClr val="tx1"/>
                </a:solidFill>
                <a:latin typeface="+mn-lt"/>
                <a:ea typeface="+mn-ea"/>
                <a:cs typeface="+mn-cs"/>
              </a:defRPr>
            </a:lvl9pPr>
          </a:lstStyle>
          <a:p>
            <a:pPr lvl="1">
              <a:defRPr/>
            </a:pPr>
            <a:r>
              <a:rPr lang="tr-TR" sz="2200" dirty="0"/>
              <a:t>İş kazalarının % 8,72’si, </a:t>
            </a:r>
          </a:p>
          <a:p>
            <a:pPr lvl="1">
              <a:defRPr/>
            </a:pPr>
            <a:r>
              <a:rPr lang="tr-TR" sz="2200" dirty="0"/>
              <a:t>Meslek hastalığı vakalarının % 51,12’si,</a:t>
            </a:r>
          </a:p>
          <a:p>
            <a:pPr lvl="1">
              <a:defRPr/>
            </a:pPr>
            <a:r>
              <a:rPr lang="tr-TR" sz="2200" dirty="0"/>
              <a:t>Sürekli iş göremezlik vakalarının % 28,41′i, </a:t>
            </a:r>
          </a:p>
          <a:p>
            <a:pPr lvl="1">
              <a:defRPr/>
            </a:pPr>
            <a:r>
              <a:rPr lang="tr-TR" sz="2200" dirty="0"/>
              <a:t>Ölüm vakalarının ise%10,18′i </a:t>
            </a:r>
          </a:p>
          <a:p>
            <a:pPr marL="457200" lvl="1" indent="0">
              <a:buNone/>
              <a:defRPr/>
            </a:pPr>
            <a:r>
              <a:rPr lang="tr-TR" sz="2200" dirty="0"/>
              <a:t>madencilik sektöründe meydana gelmiştir.</a:t>
            </a:r>
          </a:p>
          <a:p>
            <a:endParaRPr lang="tr-TR" dirty="0"/>
          </a:p>
        </p:txBody>
      </p:sp>
      <p:sp>
        <p:nvSpPr>
          <p:cNvPr id="6" name="Başlık 1"/>
          <p:cNvSpPr txBox="1">
            <a:spLocks/>
          </p:cNvSpPr>
          <p:nvPr/>
        </p:nvSpPr>
        <p:spPr>
          <a:xfrm>
            <a:off x="4499992" y="983000"/>
            <a:ext cx="3941308" cy="1005840"/>
          </a:xfrm>
          <a:prstGeom prst="rect">
            <a:avLst/>
          </a:prstGeom>
        </p:spPr>
        <p:txBody>
          <a:bodyPr vert="horz" anchor="b">
            <a:normAutofit fontScale="97500"/>
          </a:bodyPr>
          <a:lstStyle>
            <a:lvl1pPr algn="l" rtl="0" eaLnBrk="1" latinLnBrk="0" hangingPunct="1">
              <a:spcBef>
                <a:spcPct val="0"/>
              </a:spcBef>
              <a:buNone/>
              <a:defRPr kumimoji="0" lang="tr-TR" sz="4200" kern="1200">
                <a:solidFill>
                  <a:schemeClr val="tx2"/>
                </a:solidFill>
                <a:latin typeface="+mj-lt"/>
                <a:ea typeface="+mj-ea"/>
                <a:cs typeface="+mj-cs"/>
              </a:defRPr>
            </a:lvl1pPr>
          </a:lstStyle>
          <a:p>
            <a:r>
              <a:rPr lang="tr-TR" sz="2400" dirty="0"/>
              <a:t>2005 yılında Meydana Gelen İş Kazaları</a:t>
            </a:r>
          </a:p>
        </p:txBody>
      </p:sp>
      <p:graphicFrame>
        <p:nvGraphicFramePr>
          <p:cNvPr id="7" name="İçerik Yer Tutucusu 5"/>
          <p:cNvGraphicFramePr>
            <a:graphicFrameLocks noGrp="1"/>
          </p:cNvGraphicFramePr>
          <p:nvPr>
            <p:ph idx="4294967295"/>
          </p:nvPr>
        </p:nvGraphicFramePr>
        <p:xfrm>
          <a:off x="4880279" y="2060848"/>
          <a:ext cx="4238607" cy="3888434"/>
        </p:xfrm>
        <a:graphic>
          <a:graphicData uri="http://schemas.openxmlformats.org/drawingml/2006/table">
            <a:tbl>
              <a:tblPr firstRow="1" bandRow="1">
                <a:tableStyleId>{5C22544A-7EE6-4342-B048-85BDC9FD1C3A}</a:tableStyleId>
              </a:tblPr>
              <a:tblGrid>
                <a:gridCol w="2409819">
                  <a:extLst>
                    <a:ext uri="{9D8B030D-6E8A-4147-A177-3AD203B41FA5}">
                      <a16:colId xmlns:a16="http://schemas.microsoft.com/office/drawing/2014/main" val="20000"/>
                    </a:ext>
                  </a:extLst>
                </a:gridCol>
                <a:gridCol w="1828788">
                  <a:extLst>
                    <a:ext uri="{9D8B030D-6E8A-4147-A177-3AD203B41FA5}">
                      <a16:colId xmlns:a16="http://schemas.microsoft.com/office/drawing/2014/main" val="20001"/>
                    </a:ext>
                  </a:extLst>
                </a:gridCol>
              </a:tblGrid>
              <a:tr h="353494">
                <a:tc>
                  <a:txBody>
                    <a:bodyPr/>
                    <a:lstStyle/>
                    <a:p>
                      <a:r>
                        <a:rPr lang="tr-TR" sz="1600" dirty="0"/>
                        <a:t>Kaza sebepleri</a:t>
                      </a:r>
                    </a:p>
                  </a:txBody>
                  <a:tcPr marL="91437" marR="91437" marT="45724" marB="45724"/>
                </a:tc>
                <a:tc>
                  <a:txBody>
                    <a:bodyPr/>
                    <a:lstStyle/>
                    <a:p>
                      <a:r>
                        <a:rPr lang="tr-TR" sz="1600" dirty="0"/>
                        <a:t>Tespit</a:t>
                      </a:r>
                      <a:r>
                        <a:rPr lang="tr-TR" sz="1600" baseline="0" dirty="0"/>
                        <a:t> Sayısı</a:t>
                      </a:r>
                      <a:endParaRPr lang="tr-TR" sz="1600" dirty="0"/>
                    </a:p>
                  </a:txBody>
                  <a:tcPr marL="91437" marR="91437" marT="45724" marB="45724"/>
                </a:tc>
                <a:extLst>
                  <a:ext uri="{0D108BD9-81ED-4DB2-BD59-A6C34878D82A}">
                    <a16:rowId xmlns:a16="http://schemas.microsoft.com/office/drawing/2014/main" val="10000"/>
                  </a:ext>
                </a:extLst>
              </a:tr>
              <a:tr h="353494">
                <a:tc>
                  <a:txBody>
                    <a:bodyPr/>
                    <a:lstStyle/>
                    <a:p>
                      <a:r>
                        <a:rPr lang="tr-TR" sz="1600" dirty="0"/>
                        <a:t>1 Düşme</a:t>
                      </a:r>
                    </a:p>
                  </a:txBody>
                  <a:tcPr marL="91437" marR="91437" marT="45724" marB="45724"/>
                </a:tc>
                <a:tc>
                  <a:txBody>
                    <a:bodyPr/>
                    <a:lstStyle/>
                    <a:p>
                      <a:r>
                        <a:rPr lang="tr-TR" sz="1600" dirty="0"/>
                        <a:t>46</a:t>
                      </a:r>
                    </a:p>
                  </a:txBody>
                  <a:tcPr marL="91437" marR="91437" marT="45724" marB="45724"/>
                </a:tc>
                <a:extLst>
                  <a:ext uri="{0D108BD9-81ED-4DB2-BD59-A6C34878D82A}">
                    <a16:rowId xmlns:a16="http://schemas.microsoft.com/office/drawing/2014/main" val="10001"/>
                  </a:ext>
                </a:extLst>
              </a:tr>
              <a:tr h="353494">
                <a:tc>
                  <a:txBody>
                    <a:bodyPr/>
                    <a:lstStyle/>
                    <a:p>
                      <a:r>
                        <a:rPr lang="tr-TR" sz="1600" dirty="0"/>
                        <a:t>2 Boğulma</a:t>
                      </a:r>
                    </a:p>
                  </a:txBody>
                  <a:tcPr marL="91437" marR="91437" marT="45724" marB="45724"/>
                </a:tc>
                <a:tc>
                  <a:txBody>
                    <a:bodyPr/>
                    <a:lstStyle/>
                    <a:p>
                      <a:r>
                        <a:rPr lang="tr-TR" sz="1600" dirty="0"/>
                        <a:t>2</a:t>
                      </a:r>
                    </a:p>
                  </a:txBody>
                  <a:tcPr marL="91437" marR="91437" marT="45724" marB="45724"/>
                </a:tc>
                <a:extLst>
                  <a:ext uri="{0D108BD9-81ED-4DB2-BD59-A6C34878D82A}">
                    <a16:rowId xmlns:a16="http://schemas.microsoft.com/office/drawing/2014/main" val="10002"/>
                  </a:ext>
                </a:extLst>
              </a:tr>
              <a:tr h="353494">
                <a:tc>
                  <a:txBody>
                    <a:bodyPr/>
                    <a:lstStyle/>
                    <a:p>
                      <a:r>
                        <a:rPr lang="tr-TR" sz="1600" dirty="0"/>
                        <a:t>3 Malzeme Düşmesi</a:t>
                      </a:r>
                    </a:p>
                  </a:txBody>
                  <a:tcPr marL="91437" marR="91437" marT="45724" marB="45724"/>
                </a:tc>
                <a:tc>
                  <a:txBody>
                    <a:bodyPr/>
                    <a:lstStyle/>
                    <a:p>
                      <a:r>
                        <a:rPr lang="tr-TR" sz="1600" dirty="0"/>
                        <a:t>356</a:t>
                      </a:r>
                    </a:p>
                  </a:txBody>
                  <a:tcPr marL="91437" marR="91437" marT="45724" marB="45724"/>
                </a:tc>
                <a:extLst>
                  <a:ext uri="{0D108BD9-81ED-4DB2-BD59-A6C34878D82A}">
                    <a16:rowId xmlns:a16="http://schemas.microsoft.com/office/drawing/2014/main" val="10003"/>
                  </a:ext>
                </a:extLst>
              </a:tr>
              <a:tr h="3534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600" dirty="0"/>
                        <a:t>4 Patlayıcı Madde </a:t>
                      </a:r>
                    </a:p>
                  </a:txBody>
                  <a:tcPr marL="91437" marR="91437" marT="45724" marB="45724"/>
                </a:tc>
                <a:tc>
                  <a:txBody>
                    <a:bodyPr/>
                    <a:lstStyle/>
                    <a:p>
                      <a:r>
                        <a:rPr lang="tr-TR" sz="1600" dirty="0"/>
                        <a:t>1</a:t>
                      </a:r>
                    </a:p>
                  </a:txBody>
                  <a:tcPr marL="91437" marR="91437" marT="45724" marB="45724"/>
                </a:tc>
                <a:extLst>
                  <a:ext uri="{0D108BD9-81ED-4DB2-BD59-A6C34878D82A}">
                    <a16:rowId xmlns:a16="http://schemas.microsoft.com/office/drawing/2014/main" val="10004"/>
                  </a:ext>
                </a:extLst>
              </a:tr>
              <a:tr h="3534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600" dirty="0"/>
                        <a:t>5 Göçük</a:t>
                      </a:r>
                    </a:p>
                  </a:txBody>
                  <a:tcPr marL="91437" marR="91437" marT="45724" marB="45724"/>
                </a:tc>
                <a:tc>
                  <a:txBody>
                    <a:bodyPr/>
                    <a:lstStyle/>
                    <a:p>
                      <a:r>
                        <a:rPr lang="tr-TR" sz="1600" dirty="0"/>
                        <a:t>18</a:t>
                      </a:r>
                    </a:p>
                  </a:txBody>
                  <a:tcPr marL="91437" marR="91437" marT="45724" marB="45724"/>
                </a:tc>
                <a:extLst>
                  <a:ext uri="{0D108BD9-81ED-4DB2-BD59-A6C34878D82A}">
                    <a16:rowId xmlns:a16="http://schemas.microsoft.com/office/drawing/2014/main" val="10005"/>
                  </a:ext>
                </a:extLst>
              </a:tr>
              <a:tr h="3534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600" dirty="0"/>
                        <a:t>6 Gaz Patlaması</a:t>
                      </a:r>
                    </a:p>
                  </a:txBody>
                  <a:tcPr marL="91437" marR="91437" marT="45724" marB="45724"/>
                </a:tc>
                <a:tc>
                  <a:txBody>
                    <a:bodyPr/>
                    <a:lstStyle/>
                    <a:p>
                      <a:r>
                        <a:rPr lang="tr-TR" sz="1600" dirty="0"/>
                        <a:t>5</a:t>
                      </a:r>
                    </a:p>
                  </a:txBody>
                  <a:tcPr marL="91437" marR="91437" marT="45724" marB="45724"/>
                </a:tc>
                <a:extLst>
                  <a:ext uri="{0D108BD9-81ED-4DB2-BD59-A6C34878D82A}">
                    <a16:rowId xmlns:a16="http://schemas.microsoft.com/office/drawing/2014/main" val="10006"/>
                  </a:ext>
                </a:extLst>
              </a:tr>
              <a:tr h="3534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600" dirty="0"/>
                        <a:t>7 Elektrik Çarpması</a:t>
                      </a:r>
                    </a:p>
                  </a:txBody>
                  <a:tcPr marL="91437" marR="91437" marT="45724" marB="45724"/>
                </a:tc>
                <a:tc>
                  <a:txBody>
                    <a:bodyPr/>
                    <a:lstStyle/>
                    <a:p>
                      <a:r>
                        <a:rPr lang="tr-TR" sz="1600" dirty="0"/>
                        <a:t>3</a:t>
                      </a:r>
                    </a:p>
                  </a:txBody>
                  <a:tcPr marL="91437" marR="91437" marT="45724" marB="45724"/>
                </a:tc>
                <a:extLst>
                  <a:ext uri="{0D108BD9-81ED-4DB2-BD59-A6C34878D82A}">
                    <a16:rowId xmlns:a16="http://schemas.microsoft.com/office/drawing/2014/main" val="10007"/>
                  </a:ext>
                </a:extLst>
              </a:tr>
              <a:tr h="3534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600" dirty="0"/>
                        <a:t>8 Makine Teçhizat</a:t>
                      </a:r>
                    </a:p>
                  </a:txBody>
                  <a:tcPr marL="91437" marR="91437" marT="45724" marB="45724"/>
                </a:tc>
                <a:tc>
                  <a:txBody>
                    <a:bodyPr/>
                    <a:lstStyle/>
                    <a:p>
                      <a:r>
                        <a:rPr lang="tr-TR" sz="1600" dirty="0"/>
                        <a:t>205</a:t>
                      </a:r>
                    </a:p>
                  </a:txBody>
                  <a:tcPr marL="91437" marR="91437" marT="45724" marB="45724"/>
                </a:tc>
                <a:extLst>
                  <a:ext uri="{0D108BD9-81ED-4DB2-BD59-A6C34878D82A}">
                    <a16:rowId xmlns:a16="http://schemas.microsoft.com/office/drawing/2014/main" val="10008"/>
                  </a:ext>
                </a:extLst>
              </a:tr>
              <a:tr h="3534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600" dirty="0"/>
                        <a:t>9 Diğer Sebepler</a:t>
                      </a:r>
                    </a:p>
                  </a:txBody>
                  <a:tcPr marL="91437" marR="91437" marT="45724" marB="45724"/>
                </a:tc>
                <a:tc>
                  <a:txBody>
                    <a:bodyPr/>
                    <a:lstStyle/>
                    <a:p>
                      <a:r>
                        <a:rPr lang="tr-TR" sz="1600" dirty="0"/>
                        <a:t>2.139</a:t>
                      </a:r>
                    </a:p>
                  </a:txBody>
                  <a:tcPr marL="91437" marR="91437" marT="45724" marB="45724"/>
                </a:tc>
                <a:extLst>
                  <a:ext uri="{0D108BD9-81ED-4DB2-BD59-A6C34878D82A}">
                    <a16:rowId xmlns:a16="http://schemas.microsoft.com/office/drawing/2014/main" val="10009"/>
                  </a:ext>
                </a:extLst>
              </a:tr>
              <a:tr h="3534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600" dirty="0"/>
                        <a:t>Toplam İş Kazası Sayısı</a:t>
                      </a:r>
                    </a:p>
                  </a:txBody>
                  <a:tcPr marL="91437" marR="91437" marT="45724" marB="45724"/>
                </a:tc>
                <a:tc>
                  <a:txBody>
                    <a:bodyPr/>
                    <a:lstStyle/>
                    <a:p>
                      <a:r>
                        <a:rPr lang="tr-TR" sz="1600" dirty="0"/>
                        <a:t>2.775</a:t>
                      </a:r>
                    </a:p>
                  </a:txBody>
                  <a:tcPr marL="91437" marR="91437" marT="45724" marB="45724"/>
                </a:tc>
                <a:extLst>
                  <a:ext uri="{0D108BD9-81ED-4DB2-BD59-A6C34878D82A}">
                    <a16:rowId xmlns:a16="http://schemas.microsoft.com/office/drawing/2014/main" val="10010"/>
                  </a:ext>
                </a:extLst>
              </a:tr>
            </a:tbl>
          </a:graphicData>
        </a:graphic>
      </p:graphicFrame>
      <p:sp>
        <p:nvSpPr>
          <p:cNvPr id="8" name="Başlık 1"/>
          <p:cNvSpPr txBox="1">
            <a:spLocks/>
          </p:cNvSpPr>
          <p:nvPr/>
        </p:nvSpPr>
        <p:spPr>
          <a:xfrm>
            <a:off x="467544" y="831344"/>
            <a:ext cx="8153400" cy="365408"/>
          </a:xfrm>
          <a:prstGeom prst="rect">
            <a:avLst/>
          </a:prstGeom>
        </p:spPr>
        <p:txBody>
          <a:bodyPr vert="horz" anchor="b">
            <a:noAutofit/>
          </a:bodyPr>
          <a:lstStyle>
            <a:lvl1pPr algn="l" rtl="0" eaLnBrk="1" latinLnBrk="0" hangingPunct="1">
              <a:spcBef>
                <a:spcPct val="0"/>
              </a:spcBef>
              <a:buNone/>
              <a:defRPr kumimoji="0" lang="tr-TR" sz="4200" kern="1200">
                <a:solidFill>
                  <a:schemeClr val="tx2"/>
                </a:solidFill>
                <a:latin typeface="+mj-lt"/>
                <a:ea typeface="+mj-ea"/>
                <a:cs typeface="+mj-cs"/>
              </a:defRPr>
            </a:lvl1pPr>
          </a:lstStyle>
          <a:p>
            <a:r>
              <a:rPr lang="tr-TR" sz="2000" dirty="0">
                <a:solidFill>
                  <a:srgbClr val="0070C0"/>
                </a:solidFill>
              </a:rPr>
              <a:t>Maden İşletmelerindeki Muhtemel Tehlikeler ve Önlemler</a:t>
            </a:r>
          </a:p>
        </p:txBody>
      </p:sp>
    </p:spTree>
    <p:extLst>
      <p:ext uri="{BB962C8B-B14F-4D97-AF65-F5344CB8AC3E}">
        <p14:creationId xmlns:p14="http://schemas.microsoft.com/office/powerpoint/2010/main" val="4874833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İçerik Yer Tutucusu 3"/>
          <p:cNvSpPr>
            <a:spLocks noGrp="1"/>
          </p:cNvSpPr>
          <p:nvPr>
            <p:ph sz="quarter" idx="4294967295"/>
          </p:nvPr>
        </p:nvSpPr>
        <p:spPr>
          <a:xfrm>
            <a:off x="5292080" y="2209800"/>
            <a:ext cx="3439021" cy="571129"/>
          </a:xfrm>
        </p:spPr>
        <p:txBody>
          <a:bodyPr/>
          <a:lstStyle/>
          <a:p>
            <a:pPr marL="0" indent="0">
              <a:buNone/>
            </a:pPr>
            <a:r>
              <a:rPr lang="tr-TR" dirty="0"/>
              <a:t>Ağustos 2013</a:t>
            </a:r>
          </a:p>
        </p:txBody>
      </p:sp>
      <p:pic>
        <p:nvPicPr>
          <p:cNvPr id="7171" name="Picture 3"/>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07504" y="2780929"/>
            <a:ext cx="4690224" cy="23744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İçerik Yer Tutucusu 3"/>
          <p:cNvSpPr>
            <a:spLocks noGrp="1"/>
          </p:cNvSpPr>
          <p:nvPr>
            <p:ph sz="quarter" idx="4294967295"/>
          </p:nvPr>
        </p:nvSpPr>
        <p:spPr>
          <a:xfrm>
            <a:off x="395536" y="2209800"/>
            <a:ext cx="3886200" cy="571129"/>
          </a:xfrm>
        </p:spPr>
        <p:txBody>
          <a:bodyPr/>
          <a:lstStyle/>
          <a:p>
            <a:pPr marL="0" indent="0">
              <a:buNone/>
            </a:pPr>
            <a:r>
              <a:rPr lang="tr-TR" dirty="0"/>
              <a:t>Mayıs 2013</a:t>
            </a:r>
          </a:p>
        </p:txBody>
      </p:sp>
      <p:sp>
        <p:nvSpPr>
          <p:cNvPr id="8" name="Oval 7"/>
          <p:cNvSpPr/>
          <p:nvPr/>
        </p:nvSpPr>
        <p:spPr>
          <a:xfrm>
            <a:off x="539552" y="4550648"/>
            <a:ext cx="286944" cy="288032"/>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026"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4953000" y="2901702"/>
            <a:ext cx="4191000" cy="1648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Oval 9"/>
          <p:cNvSpPr/>
          <p:nvPr/>
        </p:nvSpPr>
        <p:spPr>
          <a:xfrm>
            <a:off x="6949352" y="4017683"/>
            <a:ext cx="286944" cy="288032"/>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49011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1"/>
                                        </p:tgtEl>
                                        <p:attrNameLst>
                                          <p:attrName>style.visibility</p:attrName>
                                        </p:attrNameLst>
                                      </p:cBhvr>
                                      <p:to>
                                        <p:strVal val="visible"/>
                                      </p:to>
                                    </p:set>
                                    <p:anim calcmode="lin" valueType="num">
                                      <p:cBhvr additive="base">
                                        <p:cTn id="7" dur="500" fill="hold"/>
                                        <p:tgtEl>
                                          <p:spTgt spid="7171"/>
                                        </p:tgtEl>
                                        <p:attrNameLst>
                                          <p:attrName>ppt_x</p:attrName>
                                        </p:attrNameLst>
                                      </p:cBhvr>
                                      <p:tavLst>
                                        <p:tav tm="0">
                                          <p:val>
                                            <p:strVal val="#ppt_x"/>
                                          </p:val>
                                        </p:tav>
                                        <p:tav tm="100000">
                                          <p:val>
                                            <p:strVal val="#ppt_x"/>
                                          </p:val>
                                        </p:tav>
                                      </p:tavLst>
                                    </p:anim>
                                    <p:anim calcmode="lin" valueType="num">
                                      <p:cBhvr additive="base">
                                        <p:cTn id="8" dur="500" fill="hold"/>
                                        <p:tgtEl>
                                          <p:spTgt spid="717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 calcmode="lin" valueType="num">
                                      <p:cBhvr additive="base">
                                        <p:cTn id="19" dur="500" fill="hold"/>
                                        <p:tgtEl>
                                          <p:spTgt spid="1026"/>
                                        </p:tgtEl>
                                        <p:attrNameLst>
                                          <p:attrName>ppt_x</p:attrName>
                                        </p:attrNameLst>
                                      </p:cBhvr>
                                      <p:tavLst>
                                        <p:tav tm="0">
                                          <p:val>
                                            <p:strVal val="#ppt_x"/>
                                          </p:val>
                                        </p:tav>
                                        <p:tav tm="100000">
                                          <p:val>
                                            <p:strVal val="#ppt_x"/>
                                          </p:val>
                                        </p:tav>
                                      </p:tavLst>
                                    </p:anim>
                                    <p:anim calcmode="lin" valueType="num">
                                      <p:cBhvr additive="base">
                                        <p:cTn id="20"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4788024" y="2852936"/>
            <a:ext cx="4130040" cy="2529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İçerik Yer Tutucusu 3"/>
          <p:cNvSpPr>
            <a:spLocks noGrp="1"/>
          </p:cNvSpPr>
          <p:nvPr>
            <p:ph sz="quarter" idx="4294967295"/>
          </p:nvPr>
        </p:nvSpPr>
        <p:spPr>
          <a:xfrm>
            <a:off x="323528" y="2209800"/>
            <a:ext cx="3886200" cy="643137"/>
          </a:xfrm>
        </p:spPr>
        <p:txBody>
          <a:bodyPr/>
          <a:lstStyle/>
          <a:p>
            <a:pPr marL="0" indent="0">
              <a:buNone/>
            </a:pPr>
            <a:r>
              <a:rPr lang="tr-TR" dirty="0"/>
              <a:t>Ağustos 2013</a:t>
            </a:r>
          </a:p>
        </p:txBody>
      </p:sp>
      <p:pic>
        <p:nvPicPr>
          <p:cNvPr id="2051" name="Picture 3"/>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395536" y="2996952"/>
            <a:ext cx="4038600" cy="2012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Oval 8"/>
          <p:cNvSpPr/>
          <p:nvPr/>
        </p:nvSpPr>
        <p:spPr>
          <a:xfrm>
            <a:off x="756664" y="4611608"/>
            <a:ext cx="286944" cy="288032"/>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Oval 11"/>
          <p:cNvSpPr/>
          <p:nvPr/>
        </p:nvSpPr>
        <p:spPr>
          <a:xfrm>
            <a:off x="5132824" y="5091678"/>
            <a:ext cx="286944" cy="288032"/>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982603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 calcmode="lin" valueType="num">
                                      <p:cBhvr additive="base">
                                        <p:cTn id="7" dur="500" fill="hold"/>
                                        <p:tgtEl>
                                          <p:spTgt spid="2051"/>
                                        </p:tgtEl>
                                        <p:attrNameLst>
                                          <p:attrName>ppt_x</p:attrName>
                                        </p:attrNameLst>
                                      </p:cBhvr>
                                      <p:tavLst>
                                        <p:tav tm="0">
                                          <p:val>
                                            <p:strVal val="#ppt_x"/>
                                          </p:val>
                                        </p:tav>
                                        <p:tav tm="100000">
                                          <p:val>
                                            <p:strVal val="#ppt_x"/>
                                          </p:val>
                                        </p:tav>
                                      </p:tavLst>
                                    </p:anim>
                                    <p:anim calcmode="lin" valueType="num">
                                      <p:cBhvr additive="base">
                                        <p:cTn id="8"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anim calcmode="lin" valueType="num">
                                      <p:cBhvr additive="base">
                                        <p:cTn id="19" dur="500" fill="hold"/>
                                        <p:tgtEl>
                                          <p:spTgt spid="2050"/>
                                        </p:tgtEl>
                                        <p:attrNameLst>
                                          <p:attrName>ppt_x</p:attrName>
                                        </p:attrNameLst>
                                      </p:cBhvr>
                                      <p:tavLst>
                                        <p:tav tm="0">
                                          <p:val>
                                            <p:strVal val="#ppt_x"/>
                                          </p:val>
                                        </p:tav>
                                        <p:tav tm="100000">
                                          <p:val>
                                            <p:strVal val="#ppt_x"/>
                                          </p:val>
                                        </p:tav>
                                      </p:tavLst>
                                    </p:anim>
                                    <p:anim calcmode="lin" valueType="num">
                                      <p:cBhvr additive="base">
                                        <p:cTn id="20"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İçerik Yer Tutucusu 3"/>
          <p:cNvSpPr>
            <a:spLocks noGrp="1"/>
          </p:cNvSpPr>
          <p:nvPr>
            <p:ph sz="quarter" idx="4294967295"/>
          </p:nvPr>
        </p:nvSpPr>
        <p:spPr>
          <a:xfrm>
            <a:off x="251520" y="2209800"/>
            <a:ext cx="3886200" cy="427113"/>
          </a:xfrm>
        </p:spPr>
        <p:txBody>
          <a:bodyPr>
            <a:normAutofit fontScale="92500" lnSpcReduction="10000"/>
          </a:bodyPr>
          <a:lstStyle/>
          <a:p>
            <a:pPr marL="0" indent="0">
              <a:buNone/>
            </a:pPr>
            <a:r>
              <a:rPr lang="tr-TR" dirty="0"/>
              <a:t>Ağustos 2013</a:t>
            </a:r>
          </a:p>
        </p:txBody>
      </p:sp>
      <p:pic>
        <p:nvPicPr>
          <p:cNvPr id="3074" name="Picture 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07504" y="2706216"/>
            <a:ext cx="3525526" cy="2883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Oval 5"/>
          <p:cNvSpPr/>
          <p:nvPr/>
        </p:nvSpPr>
        <p:spPr>
          <a:xfrm>
            <a:off x="467544" y="5157192"/>
            <a:ext cx="286944" cy="288032"/>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3075" name="Picture 3"/>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4693920" y="2412464"/>
            <a:ext cx="4053840" cy="2956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Oval 9"/>
          <p:cNvSpPr/>
          <p:nvPr/>
        </p:nvSpPr>
        <p:spPr>
          <a:xfrm>
            <a:off x="5076056" y="5052774"/>
            <a:ext cx="286944" cy="288032"/>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424741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75"/>
                                        </p:tgtEl>
                                        <p:attrNameLst>
                                          <p:attrName>style.visibility</p:attrName>
                                        </p:attrNameLst>
                                      </p:cBhvr>
                                      <p:to>
                                        <p:strVal val="visible"/>
                                      </p:to>
                                    </p:set>
                                    <p:anim calcmode="lin" valueType="num">
                                      <p:cBhvr additive="base">
                                        <p:cTn id="19" dur="500" fill="hold"/>
                                        <p:tgtEl>
                                          <p:spTgt spid="3075"/>
                                        </p:tgtEl>
                                        <p:attrNameLst>
                                          <p:attrName>ppt_x</p:attrName>
                                        </p:attrNameLst>
                                      </p:cBhvr>
                                      <p:tavLst>
                                        <p:tav tm="0">
                                          <p:val>
                                            <p:strVal val="#ppt_x"/>
                                          </p:val>
                                        </p:tav>
                                        <p:tav tm="100000">
                                          <p:val>
                                            <p:strVal val="#ppt_x"/>
                                          </p:val>
                                        </p:tav>
                                      </p:tavLst>
                                    </p:anim>
                                    <p:anim calcmode="lin" valueType="num">
                                      <p:cBhvr additive="base">
                                        <p:cTn id="20"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İçerik Yer Tutucusu 2"/>
          <p:cNvSpPr>
            <a:spLocks noGrp="1"/>
          </p:cNvSpPr>
          <p:nvPr>
            <p:ph sz="quarter" idx="4294967295"/>
          </p:nvPr>
        </p:nvSpPr>
        <p:spPr>
          <a:xfrm>
            <a:off x="609600" y="2209801"/>
            <a:ext cx="8066856" cy="3268624"/>
          </a:xfrm>
        </p:spPr>
        <p:txBody>
          <a:bodyPr>
            <a:noAutofit/>
          </a:bodyPr>
          <a:lstStyle/>
          <a:p>
            <a:r>
              <a:rPr lang="tr-TR" sz="1600" b="1" dirty="0"/>
              <a:t>Ocak: </a:t>
            </a:r>
            <a:r>
              <a:rPr lang="tr-TR" sz="1600" dirty="0"/>
              <a:t>Kuyuları ve giriş çıkış yollarıyla yeraltındaki bütün kazıları, bu kazılardan çıkan </a:t>
            </a:r>
            <a:r>
              <a:rPr lang="tr-TR" sz="1600" dirty="0" err="1"/>
              <a:t>pasanın</a:t>
            </a:r>
            <a:r>
              <a:rPr lang="tr-TR" sz="1600" dirty="0"/>
              <a:t> çıkartıldığı </a:t>
            </a:r>
            <a:r>
              <a:rPr lang="tr-TR" sz="1600" dirty="0" err="1"/>
              <a:t>yatımlı</a:t>
            </a:r>
            <a:r>
              <a:rPr lang="tr-TR" sz="1600" dirty="0"/>
              <a:t> ve düz galerileri, diğer yolları ve üretim yerlerini, çıkarma, taşıma, havalandırma tesislerini, yeraltında kullanılan enerjinin sağlanmasında ve iletilmesinde kullanılan sabit tesisleri, açık işletmelerde giriş çıkış yolları ile tüm maden kazıları, bu kazılardan çıkan </a:t>
            </a:r>
            <a:r>
              <a:rPr lang="tr-TR" sz="1600" dirty="0" err="1"/>
              <a:t>pasanın</a:t>
            </a:r>
            <a:r>
              <a:rPr lang="tr-TR" sz="1600" dirty="0"/>
              <a:t> döküldüğü döküm sahalarını,</a:t>
            </a:r>
          </a:p>
          <a:p>
            <a:r>
              <a:rPr lang="tr-TR" sz="1600" b="1" dirty="0"/>
              <a:t>Sıkılama: </a:t>
            </a:r>
            <a:r>
              <a:rPr lang="tr-TR" sz="1600" dirty="0"/>
              <a:t>Lağım deliklerine patlayıcı madde konulduktan sonra kalan boşluğun gerektiği biçimde doldurulmasını,</a:t>
            </a:r>
          </a:p>
          <a:p>
            <a:r>
              <a:rPr lang="tr-TR" sz="1600" b="1" dirty="0"/>
              <a:t>Şev: </a:t>
            </a:r>
            <a:r>
              <a:rPr lang="tr-TR" sz="1600" dirty="0"/>
              <a:t>Kademe, alın ve yüzlerindeki eğimi,</a:t>
            </a:r>
          </a:p>
          <a:p>
            <a:r>
              <a:rPr lang="tr-TR" sz="1600" b="1" dirty="0"/>
              <a:t>Topuk:</a:t>
            </a:r>
            <a:r>
              <a:rPr lang="tr-TR" sz="1600" dirty="0"/>
              <a:t> İşletmelerde güvenlik için bırakılan maden kısımlarını,</a:t>
            </a:r>
          </a:p>
          <a:p>
            <a:r>
              <a:rPr lang="tr-TR" sz="1600" b="1" dirty="0" err="1"/>
              <a:t>Varagel</a:t>
            </a:r>
            <a:r>
              <a:rPr lang="tr-TR" sz="1600" b="1" dirty="0"/>
              <a:t>: </a:t>
            </a:r>
            <a:r>
              <a:rPr lang="tr-TR" sz="1600" dirty="0"/>
              <a:t>Dolu araba aşağıya inerken boş arabanın yukarıya çıkmasını sağlayan ve karşılıklı ağırlık esasına göre, eğimli düzey üzerinde fren ve halat kullanılarak yapılan taşıma yerini,</a:t>
            </a:r>
          </a:p>
          <a:p>
            <a:endParaRPr lang="tr-TR" sz="1600" dirty="0"/>
          </a:p>
          <a:p>
            <a:pPr marL="0" indent="0">
              <a:buNone/>
            </a:pPr>
            <a:endParaRPr lang="tr-TR" sz="1600" dirty="0"/>
          </a:p>
        </p:txBody>
      </p:sp>
    </p:spTree>
    <p:extLst>
      <p:ext uri="{BB962C8B-B14F-4D97-AF65-F5344CB8AC3E}">
        <p14:creationId xmlns:p14="http://schemas.microsoft.com/office/powerpoint/2010/main" val="42890265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27072" y="2932182"/>
            <a:ext cx="3916680" cy="1564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İçerik Yer Tutucusu 3"/>
          <p:cNvSpPr txBox="1">
            <a:spLocks/>
          </p:cNvSpPr>
          <p:nvPr/>
        </p:nvSpPr>
        <p:spPr>
          <a:xfrm>
            <a:off x="323528" y="2209800"/>
            <a:ext cx="3886200" cy="643137"/>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lang="tr-T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lang="tr-T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lang="tr-T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lang="tr-T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lang="tr-T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None/>
              <a:defRPr kumimoji="0" lang="tr-T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lang="tr-T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lang="tr-T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lang="tr-TR" sz="1800" kern="1200" baseline="0">
                <a:solidFill>
                  <a:schemeClr val="tx1"/>
                </a:solidFill>
                <a:latin typeface="+mn-lt"/>
                <a:ea typeface="+mn-ea"/>
                <a:cs typeface="+mn-cs"/>
              </a:defRPr>
            </a:lvl9pPr>
          </a:lstStyle>
          <a:p>
            <a:pPr marL="0" indent="0">
              <a:buNone/>
            </a:pPr>
            <a:r>
              <a:rPr lang="tr-TR"/>
              <a:t>Ağustos 2013</a:t>
            </a:r>
            <a:endParaRPr lang="tr-TR" dirty="0"/>
          </a:p>
        </p:txBody>
      </p:sp>
      <p:sp>
        <p:nvSpPr>
          <p:cNvPr id="7" name="Oval 6"/>
          <p:cNvSpPr/>
          <p:nvPr/>
        </p:nvSpPr>
        <p:spPr>
          <a:xfrm>
            <a:off x="2077436" y="3902576"/>
            <a:ext cx="286944" cy="288032"/>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216676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sz="3000" dirty="0"/>
              <a:t>Aralık 2013 Sınavı</a:t>
            </a:r>
          </a:p>
        </p:txBody>
      </p:sp>
      <p:pic>
        <p:nvPicPr>
          <p:cNvPr id="1026" name="Picture 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07505" y="2304907"/>
            <a:ext cx="3629745" cy="27738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4819939" y="2471002"/>
            <a:ext cx="3836189" cy="24416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Oval 6"/>
          <p:cNvSpPr>
            <a:spLocks noChangeAspect="1"/>
          </p:cNvSpPr>
          <p:nvPr/>
        </p:nvSpPr>
        <p:spPr>
          <a:xfrm>
            <a:off x="467545" y="3902576"/>
            <a:ext cx="200861" cy="201622"/>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Oval 7"/>
          <p:cNvSpPr>
            <a:spLocks noChangeAspect="1"/>
          </p:cNvSpPr>
          <p:nvPr/>
        </p:nvSpPr>
        <p:spPr>
          <a:xfrm>
            <a:off x="5235236" y="3920954"/>
            <a:ext cx="200861" cy="201622"/>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708554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27"/>
                                        </p:tgtEl>
                                        <p:attrNameLst>
                                          <p:attrName>style.visibility</p:attrName>
                                        </p:attrNameLst>
                                      </p:cBhvr>
                                      <p:to>
                                        <p:strVal val="visible"/>
                                      </p:to>
                                    </p:set>
                                    <p:anim calcmode="lin" valueType="num">
                                      <p:cBhvr additive="base">
                                        <p:cTn id="19" dur="500" fill="hold"/>
                                        <p:tgtEl>
                                          <p:spTgt spid="1027"/>
                                        </p:tgtEl>
                                        <p:attrNameLst>
                                          <p:attrName>ppt_x</p:attrName>
                                        </p:attrNameLst>
                                      </p:cBhvr>
                                      <p:tavLst>
                                        <p:tav tm="0">
                                          <p:val>
                                            <p:strVal val="#ppt_x"/>
                                          </p:val>
                                        </p:tav>
                                        <p:tav tm="100000">
                                          <p:val>
                                            <p:strVal val="#ppt_x"/>
                                          </p:val>
                                        </p:tav>
                                      </p:tavLst>
                                    </p:anim>
                                    <p:anim calcmode="lin" valueType="num">
                                      <p:cBhvr additive="base">
                                        <p:cTn id="20"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sz="3000" dirty="0"/>
              <a:t>Aralık 2013 Sınavı</a:t>
            </a:r>
          </a:p>
        </p:txBody>
      </p:sp>
      <p:pic>
        <p:nvPicPr>
          <p:cNvPr id="4" name="Picture 3"/>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252220" y="2207696"/>
            <a:ext cx="3836189" cy="1715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237861" y="4100395"/>
            <a:ext cx="3916694" cy="15111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4860032" y="2190472"/>
            <a:ext cx="3852450" cy="38102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Oval 6"/>
          <p:cNvSpPr>
            <a:spLocks noChangeAspect="1"/>
          </p:cNvSpPr>
          <p:nvPr/>
        </p:nvSpPr>
        <p:spPr>
          <a:xfrm>
            <a:off x="2254493" y="3664024"/>
            <a:ext cx="200861" cy="201622"/>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Oval 7"/>
          <p:cNvSpPr>
            <a:spLocks noChangeAspect="1"/>
          </p:cNvSpPr>
          <p:nvPr/>
        </p:nvSpPr>
        <p:spPr>
          <a:xfrm>
            <a:off x="638065" y="4739546"/>
            <a:ext cx="200861" cy="201622"/>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Oval 8"/>
          <p:cNvSpPr>
            <a:spLocks noChangeAspect="1"/>
          </p:cNvSpPr>
          <p:nvPr/>
        </p:nvSpPr>
        <p:spPr>
          <a:xfrm>
            <a:off x="5235236" y="5472878"/>
            <a:ext cx="200861" cy="201622"/>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9631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anim calcmode="lin" valueType="num">
                                      <p:cBhvr additive="base">
                                        <p:cTn id="19" dur="500" fill="hold"/>
                                        <p:tgtEl>
                                          <p:spTgt spid="2050"/>
                                        </p:tgtEl>
                                        <p:attrNameLst>
                                          <p:attrName>ppt_x</p:attrName>
                                        </p:attrNameLst>
                                      </p:cBhvr>
                                      <p:tavLst>
                                        <p:tav tm="0">
                                          <p:val>
                                            <p:strVal val="#ppt_x"/>
                                          </p:val>
                                        </p:tav>
                                        <p:tav tm="100000">
                                          <p:val>
                                            <p:strVal val="#ppt_x"/>
                                          </p:val>
                                        </p:tav>
                                      </p:tavLst>
                                    </p:anim>
                                    <p:anim calcmode="lin" valueType="num">
                                      <p:cBhvr additive="base">
                                        <p:cTn id="20"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051"/>
                                        </p:tgtEl>
                                        <p:attrNameLst>
                                          <p:attrName>style.visibility</p:attrName>
                                        </p:attrNameLst>
                                      </p:cBhvr>
                                      <p:to>
                                        <p:strVal val="visible"/>
                                      </p:to>
                                    </p:set>
                                    <p:anim calcmode="lin" valueType="num">
                                      <p:cBhvr additive="base">
                                        <p:cTn id="31" dur="500" fill="hold"/>
                                        <p:tgtEl>
                                          <p:spTgt spid="2051"/>
                                        </p:tgtEl>
                                        <p:attrNameLst>
                                          <p:attrName>ppt_x</p:attrName>
                                        </p:attrNameLst>
                                      </p:cBhvr>
                                      <p:tavLst>
                                        <p:tav tm="0">
                                          <p:val>
                                            <p:strVal val="#ppt_x"/>
                                          </p:val>
                                        </p:tav>
                                        <p:tav tm="100000">
                                          <p:val>
                                            <p:strVal val="#ppt_x"/>
                                          </p:val>
                                        </p:tav>
                                      </p:tavLst>
                                    </p:anim>
                                    <p:anim calcmode="lin" valueType="num">
                                      <p:cBhvr additive="base">
                                        <p:cTn id="32"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title"/>
          </p:nvPr>
        </p:nvSpPr>
        <p:spPr>
          <a:xfrm>
            <a:off x="179512" y="975360"/>
            <a:ext cx="8583488" cy="1005840"/>
          </a:xfrm>
        </p:spPr>
        <p:txBody>
          <a:bodyPr>
            <a:noAutofit/>
          </a:bodyPr>
          <a:lstStyle/>
          <a:p>
            <a:pPr algn="ctr"/>
            <a:r>
              <a:rPr lang="tr-TR" sz="2000" b="1" dirty="0">
                <a:solidFill>
                  <a:srgbClr val="00B0F0"/>
                </a:solidFill>
              </a:rPr>
              <a:t>MADEN İŞYERLERİNDE İŞ SAĞLIĞI VE GÜVENLİĞİ YÖNETMELİĞİ</a:t>
            </a:r>
            <a:br>
              <a:rPr lang="tr-TR" sz="2000" dirty="0">
                <a:solidFill>
                  <a:srgbClr val="00B0F0"/>
                </a:solidFill>
              </a:rPr>
            </a:br>
            <a:r>
              <a:rPr lang="tr-TR" sz="2000" b="1" dirty="0">
                <a:solidFill>
                  <a:srgbClr val="00B0F0"/>
                </a:solidFill>
              </a:rPr>
              <a:t>Yayımlandığı Resmi Gazete Tarihi/Sayısı: 19.09.2013/28770 </a:t>
            </a:r>
            <a:endParaRPr lang="tr-TR" sz="2000" dirty="0">
              <a:solidFill>
                <a:srgbClr val="00B0F0"/>
              </a:solidFill>
            </a:endParaRPr>
          </a:p>
        </p:txBody>
      </p:sp>
      <p:sp>
        <p:nvSpPr>
          <p:cNvPr id="3" name="İçerik Yer Tutucusu 2"/>
          <p:cNvSpPr>
            <a:spLocks noGrp="1"/>
          </p:cNvSpPr>
          <p:nvPr>
            <p:ph sz="quarter" idx="4294967295"/>
          </p:nvPr>
        </p:nvSpPr>
        <p:spPr>
          <a:xfrm>
            <a:off x="609600" y="2209801"/>
            <a:ext cx="8210872" cy="3268624"/>
          </a:xfrm>
        </p:spPr>
        <p:txBody>
          <a:bodyPr>
            <a:normAutofit fontScale="62500" lnSpcReduction="20000"/>
          </a:bodyPr>
          <a:lstStyle/>
          <a:p>
            <a:pPr marL="0" indent="0">
              <a:buNone/>
            </a:pPr>
            <a:r>
              <a:rPr lang="tr-TR" b="1" dirty="0">
                <a:solidFill>
                  <a:srgbClr val="FF0000"/>
                </a:solidFill>
              </a:rPr>
              <a:t>İşverenin genel yükümlülükleri</a:t>
            </a:r>
            <a:endParaRPr lang="tr-TR" dirty="0">
              <a:solidFill>
                <a:srgbClr val="FF0000"/>
              </a:solidFill>
            </a:endParaRPr>
          </a:p>
          <a:p>
            <a:pPr marL="0" indent="0">
              <a:buNone/>
            </a:pPr>
            <a:r>
              <a:rPr lang="tr-TR" b="1" dirty="0">
                <a:solidFill>
                  <a:srgbClr val="FF0000"/>
                </a:solidFill>
              </a:rPr>
              <a:t>MADDE 5 –</a:t>
            </a:r>
            <a:r>
              <a:rPr lang="tr-TR" dirty="0"/>
              <a:t> (1) İşveren aşağıdaki hususları yerine getirmekle yükümlüdür:</a:t>
            </a:r>
          </a:p>
          <a:p>
            <a:pPr marL="0" indent="0">
              <a:buNone/>
            </a:pPr>
            <a:r>
              <a:rPr lang="tr-TR" dirty="0"/>
              <a:t>5) .. İşyerlerinde Acil Durumlar Hakkında Yönetmeliğe uygun olarak yeterli ilk yardım donanımı sağlanır ve </a:t>
            </a:r>
            <a:r>
              <a:rPr lang="tr-TR" dirty="0">
                <a:solidFill>
                  <a:srgbClr val="7030A0"/>
                </a:solidFill>
              </a:rPr>
              <a:t>yılda en az bir defa olmak üzere düzenli olarak gerekli tatbikatlar yapılır.</a:t>
            </a:r>
          </a:p>
          <a:p>
            <a:pPr marL="0" indent="0">
              <a:buNone/>
            </a:pPr>
            <a:r>
              <a:rPr lang="tr-TR" dirty="0"/>
              <a:t>(2) İşveren,</a:t>
            </a:r>
          </a:p>
          <a:p>
            <a:pPr marL="0" indent="0">
              <a:buNone/>
            </a:pPr>
            <a:r>
              <a:rPr lang="tr-TR" dirty="0"/>
              <a:t>a) Kanunun 4, 10, 14 ve 16 </a:t>
            </a:r>
            <a:r>
              <a:rPr lang="tr-TR" dirty="0" err="1"/>
              <a:t>ncı</a:t>
            </a:r>
            <a:r>
              <a:rPr lang="tr-TR" dirty="0"/>
              <a:t> maddelerinde belirtilen hükümler doğrultusunda </a:t>
            </a:r>
            <a:r>
              <a:rPr lang="tr-TR" dirty="0">
                <a:solidFill>
                  <a:srgbClr val="7030A0"/>
                </a:solidFill>
              </a:rPr>
              <a:t>sağlık ve güvenlik dokümanı hazırlanmasını ve güncellenmesini sağlar.</a:t>
            </a:r>
          </a:p>
          <a:p>
            <a:pPr marL="0" indent="0">
              <a:buNone/>
            </a:pPr>
            <a:r>
              <a:rPr lang="tr-TR" b="1" dirty="0">
                <a:solidFill>
                  <a:srgbClr val="FF0000"/>
                </a:solidFill>
              </a:rPr>
              <a:t>Sağlık gözetimi</a:t>
            </a:r>
            <a:endParaRPr lang="tr-TR" dirty="0">
              <a:solidFill>
                <a:srgbClr val="FF0000"/>
              </a:solidFill>
            </a:endParaRPr>
          </a:p>
          <a:p>
            <a:pPr marL="0" indent="0">
              <a:buNone/>
            </a:pPr>
            <a:r>
              <a:rPr lang="tr-TR" b="1" dirty="0">
                <a:solidFill>
                  <a:srgbClr val="FF0000"/>
                </a:solidFill>
              </a:rPr>
              <a:t>MADDE 11 –</a:t>
            </a:r>
            <a:r>
              <a:rPr lang="tr-TR" dirty="0">
                <a:solidFill>
                  <a:srgbClr val="FF0000"/>
                </a:solidFill>
              </a:rPr>
              <a:t> </a:t>
            </a:r>
            <a:r>
              <a:rPr lang="tr-TR" dirty="0"/>
              <a:t>b) </a:t>
            </a:r>
            <a:r>
              <a:rPr lang="tr-TR" dirty="0">
                <a:solidFill>
                  <a:srgbClr val="00B0F0"/>
                </a:solidFill>
              </a:rPr>
              <a:t>İşe girişlerinde ve işin devamı süresince periyodik olarak sağlık gözetimleri yapılır.</a:t>
            </a:r>
          </a:p>
          <a:p>
            <a:pPr marL="0" indent="0">
              <a:buNone/>
            </a:pPr>
            <a:endParaRPr lang="tr-TR" dirty="0"/>
          </a:p>
        </p:txBody>
      </p:sp>
    </p:spTree>
    <p:extLst>
      <p:ext uri="{BB962C8B-B14F-4D97-AF65-F5344CB8AC3E}">
        <p14:creationId xmlns:p14="http://schemas.microsoft.com/office/powerpoint/2010/main" val="28235354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İçerik Yer Tutucusu 2"/>
          <p:cNvSpPr>
            <a:spLocks noGrp="1"/>
          </p:cNvSpPr>
          <p:nvPr>
            <p:ph sz="quarter" idx="4294967295"/>
          </p:nvPr>
        </p:nvSpPr>
        <p:spPr>
          <a:xfrm>
            <a:off x="609600" y="2209801"/>
            <a:ext cx="8138864" cy="3268624"/>
          </a:xfrm>
        </p:spPr>
        <p:txBody>
          <a:bodyPr>
            <a:normAutofit fontScale="77500" lnSpcReduction="20000"/>
          </a:bodyPr>
          <a:lstStyle/>
          <a:p>
            <a:pPr marL="0" indent="0">
              <a:buNone/>
            </a:pPr>
            <a:r>
              <a:rPr lang="tr-TR" dirty="0">
                <a:solidFill>
                  <a:srgbClr val="00B0F0"/>
                </a:solidFill>
              </a:rPr>
              <a:t>1.8. Sağlık ve güvenlik dokümanı</a:t>
            </a:r>
          </a:p>
          <a:p>
            <a:pPr marL="0" indent="0">
              <a:buNone/>
            </a:pPr>
            <a:r>
              <a:rPr lang="tr-TR" dirty="0">
                <a:solidFill>
                  <a:srgbClr val="00B050"/>
                </a:solidFill>
              </a:rPr>
              <a:t>…işveren, hem olağan hem de olağanüstü durumlarda çalışanların sağlık ve güvenliğini korumak üzere alınması gerekli tüm tedbirlerin </a:t>
            </a:r>
            <a:r>
              <a:rPr lang="tr-TR" b="1" dirty="0">
                <a:solidFill>
                  <a:srgbClr val="00B050"/>
                </a:solidFill>
              </a:rPr>
              <a:t>sağlık ve güvenlik dokümanında </a:t>
            </a:r>
            <a:r>
              <a:rPr lang="tr-TR" dirty="0">
                <a:solidFill>
                  <a:srgbClr val="00B050"/>
                </a:solidFill>
              </a:rPr>
              <a:t>yer almasını sağlar.</a:t>
            </a:r>
          </a:p>
          <a:p>
            <a:pPr marL="0" indent="0">
              <a:buNone/>
            </a:pPr>
            <a:r>
              <a:rPr lang="tr-TR" dirty="0"/>
              <a:t>1.8.2. </a:t>
            </a:r>
            <a:r>
              <a:rPr lang="tr-TR" b="1" dirty="0"/>
              <a:t>Sağlık ve güvenlik dokümanı </a:t>
            </a:r>
            <a:r>
              <a:rPr lang="tr-TR" dirty="0"/>
              <a:t>düzenli olarak güncelleştirilir ve denetim için işyerinde bulundurulur. İşyerindeki çalışmalar sağlık ve güvenlik dokümanına uygun olarak yürütülür.</a:t>
            </a:r>
          </a:p>
          <a:p>
            <a:pPr marL="0" indent="0">
              <a:buNone/>
            </a:pPr>
            <a:r>
              <a:rPr lang="tr-TR" dirty="0">
                <a:solidFill>
                  <a:srgbClr val="00B0F0"/>
                </a:solidFill>
              </a:rPr>
              <a:t>2. Mekanik ve elektrikli ekipman ve tesisatlar</a:t>
            </a:r>
          </a:p>
          <a:p>
            <a:pPr marL="0" indent="0">
              <a:buNone/>
            </a:pPr>
            <a:r>
              <a:rPr lang="tr-TR" dirty="0"/>
              <a:t>2.1.7. </a:t>
            </a:r>
            <a:r>
              <a:rPr lang="tr-TR" b="1" dirty="0">
                <a:solidFill>
                  <a:srgbClr val="0070C0"/>
                </a:solidFill>
              </a:rPr>
              <a:t>Çalışma gerilimi 42 voltun üzerinde ise</a:t>
            </a:r>
            <a:r>
              <a:rPr lang="tr-TR" dirty="0"/>
              <a:t>, elektrik kaçağı yapabilecek elektrikli aygıtlar ve madeni kısımlar, topraklamayla güvenlik altına alınır. </a:t>
            </a:r>
          </a:p>
          <a:p>
            <a:pPr marL="0" indent="0">
              <a:buNone/>
            </a:pPr>
            <a:endParaRPr lang="tr-TR" dirty="0"/>
          </a:p>
        </p:txBody>
      </p:sp>
      <p:sp>
        <p:nvSpPr>
          <p:cNvPr id="4" name="Başlık 1"/>
          <p:cNvSpPr>
            <a:spLocks noGrp="1"/>
          </p:cNvSpPr>
          <p:nvPr>
            <p:ph type="title"/>
          </p:nvPr>
        </p:nvSpPr>
        <p:spPr>
          <a:xfrm>
            <a:off x="179512" y="975360"/>
            <a:ext cx="8583488" cy="1005840"/>
          </a:xfrm>
        </p:spPr>
        <p:txBody>
          <a:bodyPr>
            <a:noAutofit/>
          </a:bodyPr>
          <a:lstStyle/>
          <a:p>
            <a:pPr algn="ctr"/>
            <a:r>
              <a:rPr lang="tr-TR" sz="2000" b="1" dirty="0">
                <a:solidFill>
                  <a:srgbClr val="00B0F0"/>
                </a:solidFill>
              </a:rPr>
              <a:t>MADEN İŞYERLERİNDE İŞ SAĞLIĞI VE GÜVENLİĞİ YÖNETMELİĞİ</a:t>
            </a:r>
            <a:br>
              <a:rPr lang="tr-TR" sz="2000" dirty="0">
                <a:solidFill>
                  <a:srgbClr val="00B0F0"/>
                </a:solidFill>
              </a:rPr>
            </a:br>
            <a:r>
              <a:rPr lang="tr-TR" sz="2000" b="1" dirty="0">
                <a:solidFill>
                  <a:srgbClr val="00B0F0"/>
                </a:solidFill>
              </a:rPr>
              <a:t>Yayımlandığı Resmi Gazete Tarihi/Sayısı: 19.09.2013/28770 </a:t>
            </a:r>
            <a:endParaRPr lang="tr-TR" sz="2000" dirty="0">
              <a:solidFill>
                <a:srgbClr val="00B0F0"/>
              </a:solidFill>
            </a:endParaRPr>
          </a:p>
        </p:txBody>
      </p:sp>
    </p:spTree>
    <p:extLst>
      <p:ext uri="{BB962C8B-B14F-4D97-AF65-F5344CB8AC3E}">
        <p14:creationId xmlns:p14="http://schemas.microsoft.com/office/powerpoint/2010/main" val="36994801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İçerik Yer Tutucusu 2"/>
          <p:cNvSpPr>
            <a:spLocks noGrp="1"/>
          </p:cNvSpPr>
          <p:nvPr>
            <p:ph sz="quarter" idx="4294967295"/>
          </p:nvPr>
        </p:nvSpPr>
        <p:spPr>
          <a:xfrm>
            <a:off x="609600" y="2209801"/>
            <a:ext cx="8138864" cy="3268624"/>
          </a:xfrm>
        </p:spPr>
        <p:txBody>
          <a:bodyPr>
            <a:normAutofit fontScale="92500" lnSpcReduction="10000"/>
          </a:bodyPr>
          <a:lstStyle/>
          <a:p>
            <a:pPr marL="0" indent="0">
              <a:buNone/>
            </a:pPr>
            <a:r>
              <a:rPr lang="tr-TR" sz="1800" dirty="0">
                <a:solidFill>
                  <a:srgbClr val="FF0000"/>
                </a:solidFill>
              </a:rPr>
              <a:t>5. Patlama riski, yangın tehlikesi ve zararlı ortam havasına karşı korunma</a:t>
            </a:r>
          </a:p>
          <a:p>
            <a:pPr marL="0" indent="0">
              <a:buNone/>
            </a:pPr>
            <a:r>
              <a:rPr lang="tr-TR" sz="1800" dirty="0"/>
              <a:t>Ortam havasında sağlığa zararlı ve/veya patlayıcı maddelerin bulunup bulunmadığının tespit edilmesi ve bu maddelerin konsantrasyonunun ölçülmesi için gerekli tedbirler alınır. ölçüm sonuçları sağlık ve güvenlik dokümanında öngörüldüğü şekilde kayıt altına alınır ve saklanır.</a:t>
            </a:r>
          </a:p>
          <a:p>
            <a:pPr marL="0" indent="0">
              <a:buNone/>
            </a:pPr>
            <a:r>
              <a:rPr lang="tr-TR" sz="1800" dirty="0"/>
              <a:t>5.1.2. </a:t>
            </a:r>
            <a:r>
              <a:rPr lang="tr-TR" sz="1800" dirty="0">
                <a:solidFill>
                  <a:srgbClr val="00B050"/>
                </a:solidFill>
              </a:rPr>
              <a:t>Yangın veya patlama tehlikesi bulunan ortamlarda tütün ve tütün ürünlerinin içilmesine izin verilmez.</a:t>
            </a:r>
            <a:r>
              <a:rPr lang="tr-TR" sz="1800" dirty="0"/>
              <a:t> Bu tür ocaklara sigara, pipo, puro, kibrit, çakmak vb. madde ve malzemeler sokulmaz. </a:t>
            </a:r>
          </a:p>
          <a:p>
            <a:pPr marL="0" indent="0">
              <a:buNone/>
            </a:pPr>
            <a:r>
              <a:rPr lang="tr-TR" sz="1800" dirty="0"/>
              <a:t>5.4.6. </a:t>
            </a:r>
            <a:r>
              <a:rPr lang="tr-TR" sz="1800" dirty="0">
                <a:solidFill>
                  <a:srgbClr val="00B050"/>
                </a:solidFill>
              </a:rPr>
              <a:t>Kendiliğinden yanmaya elverişli madenlerde, bekleme barajları dahil olmak üzere gerekli tedbirler alınır</a:t>
            </a:r>
            <a:r>
              <a:rPr lang="tr-TR" sz="1800" dirty="0"/>
              <a:t> ve bu madenlerde 1.3.1 numaralı madde gereğince denetimler yapılır. Barajların açılmasında gerekli güvenlik tedbirleri alınır. Bu barajlar hazırlanacak olan planlarda gösterilir.</a:t>
            </a:r>
          </a:p>
          <a:p>
            <a:pPr marL="0" indent="0">
              <a:buNone/>
            </a:pPr>
            <a:endParaRPr lang="tr-TR" sz="1800" dirty="0"/>
          </a:p>
          <a:p>
            <a:pPr marL="0" indent="0">
              <a:buNone/>
            </a:pPr>
            <a:endParaRPr lang="tr-TR" sz="1800" dirty="0"/>
          </a:p>
        </p:txBody>
      </p:sp>
      <p:sp>
        <p:nvSpPr>
          <p:cNvPr id="4" name="Başlık 1"/>
          <p:cNvSpPr>
            <a:spLocks noGrp="1"/>
          </p:cNvSpPr>
          <p:nvPr>
            <p:ph type="title"/>
          </p:nvPr>
        </p:nvSpPr>
        <p:spPr>
          <a:xfrm>
            <a:off x="179512" y="975360"/>
            <a:ext cx="8583488" cy="1005840"/>
          </a:xfrm>
        </p:spPr>
        <p:txBody>
          <a:bodyPr>
            <a:noAutofit/>
          </a:bodyPr>
          <a:lstStyle/>
          <a:p>
            <a:pPr algn="ctr"/>
            <a:r>
              <a:rPr lang="tr-TR" sz="2000" b="1" dirty="0">
                <a:solidFill>
                  <a:srgbClr val="00B0F0"/>
                </a:solidFill>
              </a:rPr>
              <a:t>MADEN İŞYERLERİNDE İŞ SAĞLIĞI VE GÜVENLİĞİ YÖNETMELİĞİ</a:t>
            </a:r>
            <a:br>
              <a:rPr lang="tr-TR" sz="2000" dirty="0">
                <a:solidFill>
                  <a:srgbClr val="00B0F0"/>
                </a:solidFill>
              </a:rPr>
            </a:br>
            <a:r>
              <a:rPr lang="tr-TR" sz="2000" b="1" dirty="0">
                <a:solidFill>
                  <a:srgbClr val="00B0F0"/>
                </a:solidFill>
              </a:rPr>
              <a:t>Yayımlandığı Resmi Gazete Tarihi/Sayısı: 19.09.2013/28770 </a:t>
            </a:r>
            <a:endParaRPr lang="tr-TR" sz="2000" dirty="0">
              <a:solidFill>
                <a:srgbClr val="00B0F0"/>
              </a:solidFill>
            </a:endParaRPr>
          </a:p>
        </p:txBody>
      </p:sp>
    </p:spTree>
    <p:extLst>
      <p:ext uri="{BB962C8B-B14F-4D97-AF65-F5344CB8AC3E}">
        <p14:creationId xmlns:p14="http://schemas.microsoft.com/office/powerpoint/2010/main" val="33471296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İçerik Yer Tutucusu 2"/>
          <p:cNvSpPr>
            <a:spLocks noGrp="1"/>
          </p:cNvSpPr>
          <p:nvPr>
            <p:ph sz="quarter" idx="4294967295"/>
          </p:nvPr>
        </p:nvSpPr>
        <p:spPr>
          <a:xfrm>
            <a:off x="609600" y="2209801"/>
            <a:ext cx="8138864" cy="3268624"/>
          </a:xfrm>
        </p:spPr>
        <p:txBody>
          <a:bodyPr>
            <a:normAutofit fontScale="70000" lnSpcReduction="20000"/>
          </a:bodyPr>
          <a:lstStyle/>
          <a:p>
            <a:pPr marL="0" indent="0">
              <a:buNone/>
            </a:pPr>
            <a:r>
              <a:rPr lang="tr-TR" dirty="0">
                <a:solidFill>
                  <a:srgbClr val="FF0000"/>
                </a:solidFill>
              </a:rPr>
              <a:t>6. Patlayıcı maddeler ve ateşleyiciler</a:t>
            </a:r>
          </a:p>
          <a:p>
            <a:r>
              <a:rPr lang="tr-TR" dirty="0"/>
              <a:t>6.3. ….</a:t>
            </a:r>
            <a:r>
              <a:rPr lang="tr-TR" dirty="0">
                <a:solidFill>
                  <a:srgbClr val="92D050"/>
                </a:solidFill>
              </a:rPr>
              <a:t>50 kilogramdan az patlayıcı madde bulunan depolara ana yoldan 90 derecelik bir, daha çok patlayıcı madde bulunan depolara 90 derecelik iki dirsek oluşturan yolla girilmeli ve patlayıcı madde deponun son kısmına konulmalıdır. </a:t>
            </a:r>
          </a:p>
          <a:p>
            <a:r>
              <a:rPr lang="tr-TR" dirty="0">
                <a:solidFill>
                  <a:schemeClr val="accent3">
                    <a:lumMod val="75000"/>
                  </a:schemeClr>
                </a:solidFill>
              </a:rPr>
              <a:t>Yeraltı deposunda, sıcaklığın 8 dereceden aşağı ve 30 dereceden yukarı olmaması sağlanır.</a:t>
            </a:r>
          </a:p>
          <a:p>
            <a:r>
              <a:rPr lang="tr-TR" dirty="0"/>
              <a:t>6.4</a:t>
            </a:r>
            <a:r>
              <a:rPr lang="tr-TR" dirty="0">
                <a:solidFill>
                  <a:srgbClr val="00B0F0"/>
                </a:solidFill>
              </a:rPr>
              <a:t>. Patlayıcı maddeler özel sandıklar içinde taşınır ve bu sandıkların içine başka bir madde konulamaz. Kapsüllerle diğer patlayıcı maddeler aynı kap içinde bir arada bulundurulamaz ve taşınamaz.</a:t>
            </a:r>
          </a:p>
          <a:p>
            <a:r>
              <a:rPr lang="tr-TR" dirty="0"/>
              <a:t>6.5. …</a:t>
            </a:r>
            <a:r>
              <a:rPr lang="tr-TR" dirty="0">
                <a:solidFill>
                  <a:srgbClr val="0070C0"/>
                </a:solidFill>
              </a:rPr>
              <a:t>Bir kişinin taşıyabileceği patlayıcı madde miktarı 10 kilogramı geçemez.</a:t>
            </a:r>
          </a:p>
          <a:p>
            <a:endParaRPr lang="tr-TR" dirty="0"/>
          </a:p>
          <a:p>
            <a:pPr marL="0" indent="0">
              <a:buNone/>
            </a:pPr>
            <a:endParaRPr lang="tr-TR" dirty="0"/>
          </a:p>
        </p:txBody>
      </p:sp>
      <p:sp>
        <p:nvSpPr>
          <p:cNvPr id="4" name="Başlık 1"/>
          <p:cNvSpPr>
            <a:spLocks noGrp="1"/>
          </p:cNvSpPr>
          <p:nvPr>
            <p:ph type="title"/>
          </p:nvPr>
        </p:nvSpPr>
        <p:spPr>
          <a:xfrm>
            <a:off x="179512" y="975360"/>
            <a:ext cx="8583488" cy="1005840"/>
          </a:xfrm>
        </p:spPr>
        <p:txBody>
          <a:bodyPr>
            <a:noAutofit/>
          </a:bodyPr>
          <a:lstStyle/>
          <a:p>
            <a:pPr algn="ctr"/>
            <a:r>
              <a:rPr lang="tr-TR" sz="2000" b="1" dirty="0">
                <a:solidFill>
                  <a:srgbClr val="00B0F0"/>
                </a:solidFill>
              </a:rPr>
              <a:t>MADEN İŞYERLERİNDE İŞ SAĞLIĞI VE GÜVENLİĞİ YÖNETMELİĞİ</a:t>
            </a:r>
            <a:br>
              <a:rPr lang="tr-TR" sz="2000" dirty="0">
                <a:solidFill>
                  <a:srgbClr val="00B0F0"/>
                </a:solidFill>
              </a:rPr>
            </a:br>
            <a:r>
              <a:rPr lang="tr-TR" sz="2000" b="1" dirty="0">
                <a:solidFill>
                  <a:srgbClr val="00B0F0"/>
                </a:solidFill>
              </a:rPr>
              <a:t>Yayımlandığı Resmi Gazete Tarihi/Sayısı: 19.09.2013/28770 </a:t>
            </a:r>
            <a:endParaRPr lang="tr-TR" sz="2000" dirty="0">
              <a:solidFill>
                <a:srgbClr val="00B0F0"/>
              </a:solidFill>
            </a:endParaRPr>
          </a:p>
        </p:txBody>
      </p:sp>
    </p:spTree>
    <p:extLst>
      <p:ext uri="{BB962C8B-B14F-4D97-AF65-F5344CB8AC3E}">
        <p14:creationId xmlns:p14="http://schemas.microsoft.com/office/powerpoint/2010/main" val="5886754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İçerik Yer Tutucusu 2"/>
          <p:cNvSpPr>
            <a:spLocks noGrp="1"/>
          </p:cNvSpPr>
          <p:nvPr>
            <p:ph sz="quarter" idx="4294967295"/>
          </p:nvPr>
        </p:nvSpPr>
        <p:spPr>
          <a:xfrm>
            <a:off x="609600" y="2209801"/>
            <a:ext cx="8138864" cy="3268624"/>
          </a:xfrm>
        </p:spPr>
        <p:txBody>
          <a:bodyPr>
            <a:normAutofit fontScale="70000" lnSpcReduction="20000"/>
          </a:bodyPr>
          <a:lstStyle/>
          <a:p>
            <a:pPr marL="0" indent="0">
              <a:buNone/>
            </a:pPr>
            <a:r>
              <a:rPr lang="tr-TR" dirty="0"/>
              <a:t>6.11. </a:t>
            </a:r>
            <a:r>
              <a:rPr lang="tr-TR" dirty="0">
                <a:solidFill>
                  <a:srgbClr val="00B0F0"/>
                </a:solidFill>
              </a:rPr>
              <a:t>Lağım atıldıktan sonra, elektrikli ateşlemede en az 5 dakika, fitil veya benzeri ateşlemede 1 saat geçmeden ve yetkili kimseler tarafından dikkatle muayene edilip tehlike kalmadığı bildirilmedikçe ateşleme alanına kimsenin girmesine izin verilmez.</a:t>
            </a:r>
            <a:r>
              <a:rPr lang="tr-TR" dirty="0"/>
              <a:t> Lağım deliğinde patlamamış patlayıcı maddenin kaldığı veya bundan kuşkulanıldığı takdirde, ortamın güvenliği sağlanıncaya kadar ateşleme alanına kimse giremez. </a:t>
            </a:r>
          </a:p>
          <a:p>
            <a:pPr marL="0" indent="0">
              <a:buNone/>
            </a:pPr>
            <a:r>
              <a:rPr lang="tr-TR" dirty="0">
                <a:solidFill>
                  <a:srgbClr val="FF0000"/>
                </a:solidFill>
              </a:rPr>
              <a:t>14. Arama, kurtarma ve tahliye</a:t>
            </a:r>
          </a:p>
          <a:p>
            <a:pPr marL="0" indent="0">
              <a:buNone/>
            </a:pPr>
            <a:r>
              <a:rPr lang="tr-TR" dirty="0"/>
              <a:t>14.3. Yer altı ve yerüstü maden işyerlerinde arama, kurtarma ve tahliye ekiplerinin hızlı ve etkili bir şekilde müdahale edebilmesi için uygun bir kurtarma istasyonu kurulur. </a:t>
            </a:r>
            <a:r>
              <a:rPr lang="tr-TR" dirty="0">
                <a:solidFill>
                  <a:srgbClr val="0070C0"/>
                </a:solidFill>
              </a:rPr>
              <a:t>Ancak, yarıçapı en çok 50 kilometre olan alan içinde bulunan maden işyerleri, merkezi bir yerde, ortaklaşa bir kurtarma istasyonu kurabilirler. </a:t>
            </a:r>
          </a:p>
          <a:p>
            <a:pPr marL="0" indent="0">
              <a:buNone/>
            </a:pPr>
            <a:endParaRPr lang="tr-TR" dirty="0"/>
          </a:p>
        </p:txBody>
      </p:sp>
      <p:sp>
        <p:nvSpPr>
          <p:cNvPr id="4" name="Başlık 1"/>
          <p:cNvSpPr>
            <a:spLocks noGrp="1"/>
          </p:cNvSpPr>
          <p:nvPr>
            <p:ph type="title"/>
          </p:nvPr>
        </p:nvSpPr>
        <p:spPr>
          <a:xfrm>
            <a:off x="179512" y="975360"/>
            <a:ext cx="8583488" cy="1005840"/>
          </a:xfrm>
        </p:spPr>
        <p:txBody>
          <a:bodyPr>
            <a:noAutofit/>
          </a:bodyPr>
          <a:lstStyle/>
          <a:p>
            <a:pPr algn="ctr"/>
            <a:r>
              <a:rPr lang="tr-TR" sz="2000" b="1" dirty="0">
                <a:solidFill>
                  <a:srgbClr val="00B0F0"/>
                </a:solidFill>
              </a:rPr>
              <a:t>MADEN İŞYERLERİNDE İŞ SAĞLIĞI VE GÜVENLİĞİ YÖNETMELİĞİ</a:t>
            </a:r>
            <a:br>
              <a:rPr lang="tr-TR" sz="2000" dirty="0">
                <a:solidFill>
                  <a:srgbClr val="00B0F0"/>
                </a:solidFill>
              </a:rPr>
            </a:br>
            <a:r>
              <a:rPr lang="tr-TR" sz="2000" b="1" dirty="0">
                <a:solidFill>
                  <a:srgbClr val="00B0F0"/>
                </a:solidFill>
              </a:rPr>
              <a:t>Yayımlandığı Resmi Gazete Tarihi/Sayısı: 19.09.2013/28770 </a:t>
            </a:r>
            <a:endParaRPr lang="tr-TR" sz="2000" dirty="0">
              <a:solidFill>
                <a:srgbClr val="00B0F0"/>
              </a:solidFill>
            </a:endParaRPr>
          </a:p>
        </p:txBody>
      </p:sp>
    </p:spTree>
    <p:extLst>
      <p:ext uri="{BB962C8B-B14F-4D97-AF65-F5344CB8AC3E}">
        <p14:creationId xmlns:p14="http://schemas.microsoft.com/office/powerpoint/2010/main" val="33200639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İçerik Yer Tutucusu 2"/>
          <p:cNvSpPr>
            <a:spLocks noGrp="1"/>
          </p:cNvSpPr>
          <p:nvPr>
            <p:ph sz="quarter" idx="4294967295"/>
          </p:nvPr>
        </p:nvSpPr>
        <p:spPr>
          <a:xfrm>
            <a:off x="609600" y="2209801"/>
            <a:ext cx="5258544" cy="3268624"/>
          </a:xfrm>
        </p:spPr>
        <p:txBody>
          <a:bodyPr>
            <a:normAutofit/>
          </a:bodyPr>
          <a:lstStyle/>
          <a:p>
            <a:pPr marL="0" indent="0">
              <a:buNone/>
            </a:pPr>
            <a:r>
              <a:rPr lang="tr-TR" sz="1800" dirty="0">
                <a:solidFill>
                  <a:srgbClr val="FF0000"/>
                </a:solidFill>
              </a:rPr>
              <a:t>1. İşletme</a:t>
            </a:r>
          </a:p>
          <a:p>
            <a:pPr marL="0" indent="0">
              <a:buNone/>
            </a:pPr>
            <a:r>
              <a:rPr lang="tr-TR" sz="1800" dirty="0"/>
              <a:t>1.11. </a:t>
            </a:r>
            <a:r>
              <a:rPr lang="tr-TR" sz="1800" dirty="0">
                <a:solidFill>
                  <a:srgbClr val="92D050"/>
                </a:solidFill>
              </a:rPr>
              <a:t>Elle kazı ve yükleme yapılan açık ocaklarda kademe yüksekliği 3 metreyi geçemez. </a:t>
            </a:r>
            <a:r>
              <a:rPr lang="tr-TR" sz="1800" dirty="0"/>
              <a:t>Bu ocaklarda şev açısı ise, jeolojik ve yapısal özellikler de dikkate alınarak, </a:t>
            </a:r>
            <a:r>
              <a:rPr lang="tr-TR" sz="1800" dirty="0">
                <a:solidFill>
                  <a:srgbClr val="00B0F0"/>
                </a:solidFill>
              </a:rPr>
              <a:t>sağlam arazide 60 dereceyi, </a:t>
            </a:r>
            <a:r>
              <a:rPr lang="tr-TR" sz="1800" dirty="0" err="1">
                <a:solidFill>
                  <a:srgbClr val="00B0F0"/>
                </a:solidFill>
              </a:rPr>
              <a:t>çöküntülü</a:t>
            </a:r>
            <a:r>
              <a:rPr lang="tr-TR" sz="1800" dirty="0">
                <a:solidFill>
                  <a:srgbClr val="00B0F0"/>
                </a:solidFill>
              </a:rPr>
              <a:t> ve ezik arazide, kum, çakıl ve dere tortuları olan yerlerde, killi tabakalarda, ayrışıma uğramış kalkerlerde, parçalanmış volkanik taş ve tüflerde 45 dereceyi, kaygan ve sulu yerlerde 30 dereceyi geçemez.</a:t>
            </a:r>
            <a:r>
              <a:rPr lang="tr-TR" sz="1800" b="1" dirty="0">
                <a:solidFill>
                  <a:srgbClr val="00B0F0"/>
                </a:solidFill>
              </a:rPr>
              <a:t> </a:t>
            </a:r>
            <a:r>
              <a:rPr lang="tr-TR" sz="1800" dirty="0">
                <a:solidFill>
                  <a:srgbClr val="00B0F0"/>
                </a:solidFill>
              </a:rPr>
              <a:t>              </a:t>
            </a:r>
          </a:p>
          <a:p>
            <a:pPr marL="0" indent="0">
              <a:buNone/>
            </a:pPr>
            <a:endParaRPr lang="tr-TR" sz="1800" dirty="0"/>
          </a:p>
        </p:txBody>
      </p:sp>
      <p:pic>
        <p:nvPicPr>
          <p:cNvPr id="5"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973643" y="2373774"/>
            <a:ext cx="3199376" cy="3095129"/>
          </a:xfrm>
          <a:prstGeom prst="rect">
            <a:avLst/>
          </a:prstGeom>
          <a:noFill/>
          <a:ln w="9525">
            <a:noFill/>
            <a:miter lim="800000"/>
            <a:headEnd/>
            <a:tailEnd/>
          </a:ln>
          <a:effectLst/>
        </p:spPr>
      </p:pic>
      <p:sp>
        <p:nvSpPr>
          <p:cNvPr id="6" name="Başlık 1"/>
          <p:cNvSpPr>
            <a:spLocks noGrp="1"/>
          </p:cNvSpPr>
          <p:nvPr>
            <p:ph type="title"/>
          </p:nvPr>
        </p:nvSpPr>
        <p:spPr>
          <a:xfrm>
            <a:off x="609600" y="975360"/>
            <a:ext cx="8153400" cy="1005840"/>
          </a:xfrm>
        </p:spPr>
        <p:txBody>
          <a:bodyPr>
            <a:normAutofit/>
          </a:bodyPr>
          <a:lstStyle/>
          <a:p>
            <a:pPr algn="ctr"/>
            <a:r>
              <a:rPr lang="tr-TR" sz="2000" dirty="0">
                <a:solidFill>
                  <a:srgbClr val="00B0F0"/>
                </a:solidFill>
              </a:rPr>
              <a:t>YERALTI MADEN İŞLERİNİN YAPILDIĞI İŞYERLERİNDE UYGULANACAK ASGARİ ÖZEL HÜKÜMLER</a:t>
            </a:r>
          </a:p>
        </p:txBody>
      </p:sp>
    </p:spTree>
    <p:extLst>
      <p:ext uri="{BB962C8B-B14F-4D97-AF65-F5344CB8AC3E}">
        <p14:creationId xmlns:p14="http://schemas.microsoft.com/office/powerpoint/2010/main" val="27406005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pPr algn="ctr"/>
            <a:r>
              <a:rPr lang="tr-TR" sz="2000" dirty="0">
                <a:solidFill>
                  <a:srgbClr val="00B0F0"/>
                </a:solidFill>
              </a:rPr>
              <a:t>YERALTI MADEN İŞLERİNİN YAPILDIĞI İŞYERLERİNDE UYGULANACAK ASGARİ ÖZEL HÜKÜMLER</a:t>
            </a:r>
          </a:p>
        </p:txBody>
      </p:sp>
      <p:sp>
        <p:nvSpPr>
          <p:cNvPr id="3" name="İçerik Yer Tutucusu 2"/>
          <p:cNvSpPr>
            <a:spLocks noGrp="1"/>
          </p:cNvSpPr>
          <p:nvPr>
            <p:ph sz="quarter" idx="4294967295"/>
          </p:nvPr>
        </p:nvSpPr>
        <p:spPr>
          <a:xfrm>
            <a:off x="609600" y="2209801"/>
            <a:ext cx="8138864" cy="3268624"/>
          </a:xfrm>
        </p:spPr>
        <p:txBody>
          <a:bodyPr>
            <a:normAutofit fontScale="70000" lnSpcReduction="20000"/>
          </a:bodyPr>
          <a:lstStyle/>
          <a:p>
            <a:pPr marL="0" indent="0">
              <a:buNone/>
            </a:pPr>
            <a:r>
              <a:rPr lang="tr-TR" dirty="0">
                <a:solidFill>
                  <a:srgbClr val="FF0000"/>
                </a:solidFill>
              </a:rPr>
              <a:t>3. Yeraltı çalışma yerleri ve yollar</a:t>
            </a:r>
          </a:p>
          <a:p>
            <a:pPr marL="0" indent="0">
              <a:buNone/>
            </a:pPr>
            <a:r>
              <a:rPr lang="tr-TR" dirty="0"/>
              <a:t>4.4. Taşıma yollarındaki hava içinde </a:t>
            </a:r>
            <a:r>
              <a:rPr lang="tr-TR" dirty="0">
                <a:solidFill>
                  <a:srgbClr val="0070C0"/>
                </a:solidFill>
              </a:rPr>
              <a:t>patlamaya neden olabilecek miktarda kömür tozu bulunan veya metan oranı % 0.3’ü geçen kömür ocaklarıyla kükürt tozu bulunan kükürt ocaklarında, </a:t>
            </a:r>
            <a:r>
              <a:rPr lang="tr-TR" b="1" dirty="0"/>
              <a:t>elektrikli lokomotifler kullanılmaz.</a:t>
            </a:r>
          </a:p>
          <a:p>
            <a:pPr marL="0" indent="0">
              <a:buNone/>
            </a:pPr>
            <a:r>
              <a:rPr lang="tr-TR" dirty="0"/>
              <a:t>4.5. </a:t>
            </a:r>
            <a:r>
              <a:rPr lang="tr-TR" dirty="0">
                <a:solidFill>
                  <a:srgbClr val="7030A0"/>
                </a:solidFill>
              </a:rPr>
              <a:t>Kömür ve kükürt ocaklarında, benzinli lokomotiflerin ve benzinle çalışan araçların kullanılması yasaktır. </a:t>
            </a:r>
            <a:r>
              <a:rPr lang="tr-TR" dirty="0"/>
              <a:t>Dizel lokomotiflerde egzoz gazlarının tehlikesine karşı, uygun sistemler kullanılması zorunludur.</a:t>
            </a:r>
          </a:p>
          <a:p>
            <a:pPr marL="0" indent="0">
              <a:buNone/>
            </a:pPr>
            <a:r>
              <a:rPr lang="tr-TR" dirty="0">
                <a:solidFill>
                  <a:srgbClr val="FF0000"/>
                </a:solidFill>
              </a:rPr>
              <a:t>5. Kuyularda taşıma</a:t>
            </a:r>
          </a:p>
          <a:p>
            <a:pPr marL="0" indent="0">
              <a:buNone/>
            </a:pPr>
            <a:r>
              <a:rPr lang="tr-TR" dirty="0"/>
              <a:t>5.2. Taşıma halatıyla kafes arasındaki bağlayıcı parçaların (koşum düzeni) maruz kalabilecekleri dinamik çarpma ve gerilmeler de hesaba katılmış olmak koşuluyla, </a:t>
            </a:r>
            <a:r>
              <a:rPr lang="tr-TR" dirty="0">
                <a:solidFill>
                  <a:srgbClr val="7030A0"/>
                </a:solidFill>
              </a:rPr>
              <a:t>yapımda uygulanacak </a:t>
            </a:r>
            <a:r>
              <a:rPr lang="tr-TR" b="1" dirty="0">
                <a:solidFill>
                  <a:srgbClr val="7030A0"/>
                </a:solidFill>
              </a:rPr>
              <a:t>güvenlik katsayısı, </a:t>
            </a:r>
            <a:r>
              <a:rPr lang="tr-TR" dirty="0">
                <a:solidFill>
                  <a:srgbClr val="7030A0"/>
                </a:solidFill>
              </a:rPr>
              <a:t>kafesin taşıyacağı en çok statik yüke nazaran </a:t>
            </a:r>
            <a:r>
              <a:rPr lang="tr-TR" b="1" dirty="0">
                <a:solidFill>
                  <a:srgbClr val="7030A0"/>
                </a:solidFill>
              </a:rPr>
              <a:t>en az 12 </a:t>
            </a:r>
            <a:r>
              <a:rPr lang="tr-TR" dirty="0">
                <a:solidFill>
                  <a:srgbClr val="7030A0"/>
                </a:solidFill>
              </a:rPr>
              <a:t>olmalıdır. </a:t>
            </a:r>
          </a:p>
          <a:p>
            <a:endParaRPr lang="tr-TR" dirty="0"/>
          </a:p>
          <a:p>
            <a:endParaRPr lang="tr-TR" dirty="0"/>
          </a:p>
        </p:txBody>
      </p:sp>
    </p:spTree>
    <p:extLst>
      <p:ext uri="{BB962C8B-B14F-4D97-AF65-F5344CB8AC3E}">
        <p14:creationId xmlns:p14="http://schemas.microsoft.com/office/powerpoint/2010/main" val="2240200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tr-TR" sz="2400" dirty="0">
                <a:solidFill>
                  <a:srgbClr val="0070C0"/>
                </a:solidFill>
              </a:rPr>
              <a:t>Madencilik Terimleri </a:t>
            </a:r>
            <a:r>
              <a:rPr lang="tr-TR" sz="2400" dirty="0">
                <a:solidFill>
                  <a:srgbClr val="C00000"/>
                </a:solidFill>
              </a:rPr>
              <a:t>(devam)</a:t>
            </a:r>
          </a:p>
        </p:txBody>
      </p:sp>
      <p:sp>
        <p:nvSpPr>
          <p:cNvPr id="3" name="Rectangle 2"/>
          <p:cNvSpPr>
            <a:spLocks noGrp="1"/>
          </p:cNvSpPr>
          <p:nvPr>
            <p:ph sz="quarter" idx="4294967295"/>
          </p:nvPr>
        </p:nvSpPr>
        <p:spPr>
          <a:xfrm>
            <a:off x="3318440" y="2133998"/>
            <a:ext cx="5574040" cy="3743274"/>
          </a:xfrm>
        </p:spPr>
        <p:txBody>
          <a:bodyPr>
            <a:noAutofit/>
          </a:bodyPr>
          <a:lstStyle/>
          <a:p>
            <a:r>
              <a:rPr lang="tr-TR" sz="1800" b="1" i="1" dirty="0"/>
              <a:t>Bir Ocağın Genel Görünüşü</a:t>
            </a:r>
          </a:p>
          <a:p>
            <a:pPr lvl="1"/>
            <a:r>
              <a:rPr lang="tr-TR" sz="1500" i="1" dirty="0"/>
              <a:t>1) Kuyu, </a:t>
            </a:r>
          </a:p>
          <a:p>
            <a:pPr lvl="1"/>
            <a:r>
              <a:rPr lang="tr-TR" sz="1500" i="1" dirty="0"/>
              <a:t>2) Ana Galeri (</a:t>
            </a:r>
            <a:r>
              <a:rPr lang="tr-TR" sz="1500" i="1" dirty="0" err="1"/>
              <a:t>Rekup</a:t>
            </a:r>
            <a:r>
              <a:rPr lang="tr-TR" sz="1500" i="1" dirty="0"/>
              <a:t> galerisi 1.kat)</a:t>
            </a:r>
          </a:p>
          <a:p>
            <a:pPr lvl="1"/>
            <a:r>
              <a:rPr lang="tr-TR" sz="1500" i="1" dirty="0"/>
              <a:t>3) Damar içi galeri (1.kat)</a:t>
            </a:r>
          </a:p>
          <a:p>
            <a:pPr lvl="1"/>
            <a:r>
              <a:rPr lang="tr-TR" sz="1500" i="1" dirty="0"/>
              <a:t>4) Ana Galeri (</a:t>
            </a:r>
            <a:r>
              <a:rPr lang="tr-TR" sz="1500" i="1" dirty="0" err="1"/>
              <a:t>Rekup</a:t>
            </a:r>
            <a:r>
              <a:rPr lang="tr-TR" sz="1500" i="1" dirty="0"/>
              <a:t> galerisi 2.kat) </a:t>
            </a:r>
          </a:p>
          <a:p>
            <a:pPr lvl="1"/>
            <a:r>
              <a:rPr lang="tr-TR" sz="1500" i="1" dirty="0"/>
              <a:t>5) Damar içi galeri (2.kat)</a:t>
            </a:r>
          </a:p>
          <a:p>
            <a:pPr lvl="1"/>
            <a:r>
              <a:rPr lang="tr-TR" sz="1500" i="1" dirty="0"/>
              <a:t>6)Yardımcı kuyu</a:t>
            </a:r>
          </a:p>
          <a:p>
            <a:pPr lvl="1"/>
            <a:r>
              <a:rPr lang="tr-TR" sz="1500" i="1" dirty="0"/>
              <a:t>7)Ara kat (yardımcı kat)</a:t>
            </a:r>
          </a:p>
          <a:p>
            <a:pPr lvl="1"/>
            <a:r>
              <a:rPr lang="tr-TR" sz="1500" i="1" dirty="0"/>
              <a:t>8) Damar İçi Yolları </a:t>
            </a:r>
          </a:p>
          <a:p>
            <a:pPr lvl="1"/>
            <a:r>
              <a:rPr lang="tr-TR" sz="1500" i="1" dirty="0"/>
              <a:t>9) Ayaklar</a:t>
            </a:r>
          </a:p>
          <a:p>
            <a:pPr lvl="1"/>
            <a:r>
              <a:rPr lang="tr-TR" sz="1500" i="1" dirty="0"/>
              <a:t>10) Yardımcı Yerler</a:t>
            </a:r>
          </a:p>
          <a:p>
            <a:pPr lvl="1"/>
            <a:r>
              <a:rPr lang="tr-TR" sz="1500" i="1" dirty="0"/>
              <a:t>11) </a:t>
            </a:r>
            <a:r>
              <a:rPr lang="tr-TR" sz="1500" i="1" dirty="0" err="1"/>
              <a:t>Varagel</a:t>
            </a:r>
            <a:r>
              <a:rPr lang="tr-TR" sz="1500" i="1" dirty="0"/>
              <a:t> veya </a:t>
            </a:r>
            <a:r>
              <a:rPr lang="tr-TR" sz="1500" i="1" dirty="0" err="1"/>
              <a:t>desandre</a:t>
            </a:r>
            <a:r>
              <a:rPr lang="tr-TR" sz="1500" i="1" dirty="0"/>
              <a:t> </a:t>
            </a:r>
          </a:p>
        </p:txBody>
      </p:sp>
      <p:pic>
        <p:nvPicPr>
          <p:cNvPr id="4" name="Picture 689"/>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51520" y="2636913"/>
            <a:ext cx="3313112" cy="259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6064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İçerik Yer Tutucusu 2"/>
          <p:cNvSpPr>
            <a:spLocks noGrp="1"/>
          </p:cNvSpPr>
          <p:nvPr>
            <p:ph sz="quarter" idx="4294967295"/>
          </p:nvPr>
        </p:nvSpPr>
        <p:spPr>
          <a:xfrm>
            <a:off x="609600" y="2209801"/>
            <a:ext cx="8138864" cy="3268624"/>
          </a:xfrm>
        </p:spPr>
        <p:txBody>
          <a:bodyPr>
            <a:normAutofit fontScale="70000" lnSpcReduction="20000"/>
          </a:bodyPr>
          <a:lstStyle/>
          <a:p>
            <a:pPr marL="0" indent="0">
              <a:buNone/>
            </a:pPr>
            <a:r>
              <a:rPr lang="tr-TR" dirty="0">
                <a:solidFill>
                  <a:srgbClr val="FF0000"/>
                </a:solidFill>
              </a:rPr>
              <a:t>8. Havalandırma</a:t>
            </a:r>
          </a:p>
          <a:p>
            <a:pPr marL="0" indent="0">
              <a:buNone/>
            </a:pPr>
            <a:r>
              <a:rPr lang="tr-TR" dirty="0"/>
              <a:t>8.4. </a:t>
            </a:r>
            <a:r>
              <a:rPr lang="tr-TR" dirty="0">
                <a:solidFill>
                  <a:srgbClr val="0070C0"/>
                </a:solidFill>
              </a:rPr>
              <a:t>İnsan ve malzeme taşımasında kullanılan </a:t>
            </a:r>
            <a:r>
              <a:rPr lang="tr-TR" b="1" dirty="0">
                <a:solidFill>
                  <a:srgbClr val="0070C0"/>
                </a:solidFill>
              </a:rPr>
              <a:t>kuyularda, lağımlarda, ana nefeslik yollarında, eğimli ve düz yollarda</a:t>
            </a:r>
            <a:r>
              <a:rPr lang="tr-TR" dirty="0">
                <a:solidFill>
                  <a:srgbClr val="0070C0"/>
                </a:solidFill>
              </a:rPr>
              <a:t>, </a:t>
            </a:r>
            <a:r>
              <a:rPr lang="tr-TR" b="1" dirty="0">
                <a:solidFill>
                  <a:srgbClr val="0070C0"/>
                </a:solidFill>
              </a:rPr>
              <a:t>hava hızı, saniyede 8 metreyi geçmez.</a:t>
            </a:r>
          </a:p>
          <a:p>
            <a:pPr marL="0" indent="0">
              <a:buNone/>
            </a:pPr>
            <a:r>
              <a:rPr lang="tr-TR" dirty="0"/>
              <a:t>8.5. Havasında </a:t>
            </a:r>
            <a:r>
              <a:rPr lang="tr-TR" b="1" dirty="0">
                <a:solidFill>
                  <a:srgbClr val="00B050"/>
                </a:solidFill>
              </a:rPr>
              <a:t>% 19’dan az oksijen, % 2’den çok metan, % 0.5’den çok karbondioksit, 50 </a:t>
            </a:r>
            <a:r>
              <a:rPr lang="tr-TR" b="1" dirty="0" err="1">
                <a:solidFill>
                  <a:srgbClr val="00B050"/>
                </a:solidFill>
              </a:rPr>
              <a:t>ppm</a:t>
            </a:r>
            <a:r>
              <a:rPr lang="tr-TR" b="1" dirty="0">
                <a:solidFill>
                  <a:srgbClr val="00B050"/>
                </a:solidFill>
              </a:rPr>
              <a:t> (%0.005) den çok </a:t>
            </a:r>
            <a:r>
              <a:rPr lang="tr-TR" b="1" dirty="0" err="1">
                <a:solidFill>
                  <a:srgbClr val="00B050"/>
                </a:solidFill>
              </a:rPr>
              <a:t>karbonmonoksit</a:t>
            </a:r>
            <a:r>
              <a:rPr lang="tr-TR" b="1" dirty="0">
                <a:solidFill>
                  <a:srgbClr val="00B050"/>
                </a:solidFill>
              </a:rPr>
              <a:t> </a:t>
            </a:r>
            <a:r>
              <a:rPr lang="tr-TR" dirty="0"/>
              <a:t>ve diğer tehlikeli gazlar bulunan yerlerde çalışılmaz. </a:t>
            </a:r>
            <a:r>
              <a:rPr lang="tr-TR" dirty="0">
                <a:solidFill>
                  <a:srgbClr val="00B050"/>
                </a:solidFill>
              </a:rPr>
              <a:t>8 saatlik çalışma için müsaade edilen en yüksek </a:t>
            </a:r>
            <a:r>
              <a:rPr lang="tr-TR" dirty="0" err="1">
                <a:solidFill>
                  <a:srgbClr val="00B050"/>
                </a:solidFill>
              </a:rPr>
              <a:t>hidrojensülfür</a:t>
            </a:r>
            <a:r>
              <a:rPr lang="tr-TR" dirty="0">
                <a:solidFill>
                  <a:srgbClr val="00B050"/>
                </a:solidFill>
              </a:rPr>
              <a:t> oranı 20</a:t>
            </a:r>
            <a:r>
              <a:rPr lang="tr-TR" b="1" dirty="0">
                <a:solidFill>
                  <a:srgbClr val="00B050"/>
                </a:solidFill>
              </a:rPr>
              <a:t> </a:t>
            </a:r>
            <a:r>
              <a:rPr lang="tr-TR" dirty="0" err="1">
                <a:solidFill>
                  <a:srgbClr val="00B050"/>
                </a:solidFill>
              </a:rPr>
              <a:t>ppm</a:t>
            </a:r>
            <a:r>
              <a:rPr lang="tr-TR" b="1" dirty="0">
                <a:solidFill>
                  <a:srgbClr val="00B050"/>
                </a:solidFill>
              </a:rPr>
              <a:t> </a:t>
            </a:r>
            <a:r>
              <a:rPr lang="tr-TR" dirty="0">
                <a:solidFill>
                  <a:srgbClr val="00B050"/>
                </a:solidFill>
              </a:rPr>
              <a:t>(% 0,002)’</a:t>
            </a:r>
            <a:r>
              <a:rPr lang="tr-TR" dirty="0" err="1">
                <a:solidFill>
                  <a:srgbClr val="00B050"/>
                </a:solidFill>
              </a:rPr>
              <a:t>dir</a:t>
            </a:r>
            <a:r>
              <a:rPr lang="tr-TR" dirty="0">
                <a:solidFill>
                  <a:srgbClr val="00B050"/>
                </a:solidFill>
              </a:rPr>
              <a:t>. </a:t>
            </a:r>
          </a:p>
          <a:p>
            <a:pPr marL="0" indent="0">
              <a:buNone/>
            </a:pPr>
            <a:r>
              <a:rPr lang="tr-TR" dirty="0"/>
              <a:t>8.6. </a:t>
            </a:r>
            <a:r>
              <a:rPr lang="tr-TR" dirty="0">
                <a:solidFill>
                  <a:srgbClr val="00B0F0"/>
                </a:solidFill>
              </a:rPr>
              <a:t>Terk edilen veya yeterince havalandırılamayan yerler çalışanların girmesini önleyecek biçimde kapatılır ve üzerlerine uyarı işareti konulur. </a:t>
            </a:r>
            <a:r>
              <a:rPr lang="tr-TR" dirty="0"/>
              <a:t>Çalışmanın bittiği yerlerle terk edilmiş katlar, çalışılan yerlerden ve hava yollarından topuk veya gaz sızdırmaz barajlarla ayrılır. </a:t>
            </a:r>
          </a:p>
        </p:txBody>
      </p:sp>
      <p:sp>
        <p:nvSpPr>
          <p:cNvPr id="4" name="Başlık 1"/>
          <p:cNvSpPr>
            <a:spLocks noGrp="1"/>
          </p:cNvSpPr>
          <p:nvPr>
            <p:ph type="title"/>
          </p:nvPr>
        </p:nvSpPr>
        <p:spPr>
          <a:xfrm>
            <a:off x="609600" y="975360"/>
            <a:ext cx="8153400" cy="1005840"/>
          </a:xfrm>
        </p:spPr>
        <p:txBody>
          <a:bodyPr>
            <a:normAutofit/>
          </a:bodyPr>
          <a:lstStyle/>
          <a:p>
            <a:pPr algn="ctr"/>
            <a:r>
              <a:rPr lang="tr-TR" sz="2000" dirty="0">
                <a:solidFill>
                  <a:srgbClr val="00B0F0"/>
                </a:solidFill>
              </a:rPr>
              <a:t>YERALTI MADEN İŞLERİNİN YAPILDIĞI İŞYERLERİNDE UYGULANACAK ASGARİ ÖZEL HÜKÜMLER</a:t>
            </a:r>
          </a:p>
        </p:txBody>
      </p:sp>
    </p:spTree>
    <p:extLst>
      <p:ext uri="{BB962C8B-B14F-4D97-AF65-F5344CB8AC3E}">
        <p14:creationId xmlns:p14="http://schemas.microsoft.com/office/powerpoint/2010/main" val="2226659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İçerik Yer Tutucusu 2"/>
          <p:cNvSpPr>
            <a:spLocks noGrp="1"/>
          </p:cNvSpPr>
          <p:nvPr>
            <p:ph sz="quarter" idx="4294967295"/>
          </p:nvPr>
        </p:nvSpPr>
        <p:spPr>
          <a:xfrm>
            <a:off x="609600" y="2209801"/>
            <a:ext cx="8210872" cy="3268624"/>
          </a:xfrm>
        </p:spPr>
        <p:txBody>
          <a:bodyPr>
            <a:normAutofit fontScale="77500" lnSpcReduction="20000"/>
          </a:bodyPr>
          <a:lstStyle/>
          <a:p>
            <a:r>
              <a:rPr lang="tr-TR" dirty="0"/>
              <a:t> 8.7. </a:t>
            </a:r>
            <a:r>
              <a:rPr lang="tr-TR" dirty="0">
                <a:solidFill>
                  <a:srgbClr val="00B0F0"/>
                </a:solidFill>
              </a:rPr>
              <a:t>Havalandırma sistemi kapı ve perdelerle havayı yönlendirecek şekilde düzenlenir. </a:t>
            </a:r>
            <a:r>
              <a:rPr lang="tr-TR" dirty="0"/>
              <a:t>Kapı ve perdeler nakliyat esnasında havalandırma sistemini olumsuz etkilemeyecek şekilde ayarlanır. </a:t>
            </a:r>
          </a:p>
          <a:p>
            <a:r>
              <a:rPr lang="tr-TR" dirty="0"/>
              <a:t> 8.8. </a:t>
            </a:r>
            <a:r>
              <a:rPr lang="tr-TR" dirty="0">
                <a:solidFill>
                  <a:srgbClr val="FFC000"/>
                </a:solidFill>
              </a:rPr>
              <a:t>Ana vantilatör ve aspiratörler birbirinden bağımsız iki ayrı enerji kaynağına bağlanır. </a:t>
            </a:r>
            <a:r>
              <a:rPr lang="tr-TR" dirty="0"/>
              <a:t>Bu enerji kaynaklarından birinin durması halinde diğer kaynağın ocak havalandırmasını aksatmayacak en kısa zamanda devreye girmesi sağlanır.</a:t>
            </a:r>
          </a:p>
          <a:p>
            <a:r>
              <a:rPr lang="tr-TR" dirty="0"/>
              <a:t> 8.9. </a:t>
            </a:r>
            <a:r>
              <a:rPr lang="tr-TR" dirty="0">
                <a:solidFill>
                  <a:srgbClr val="0070C0"/>
                </a:solidFill>
              </a:rPr>
              <a:t>Ocağın çeşitli kısımlarında, sıcaklık ve nem oranı düzenli olarak ölçülür.</a:t>
            </a:r>
            <a:r>
              <a:rPr lang="tr-TR" dirty="0"/>
              <a:t> Nem oranı göz önünde bulundurularak hava sıcaklığının sağlığa zararlı düzeye yükselmemesi için gerekli tedbirler alınır. Bu düzeye yaklaşıldığında ölçme işlemi her gün gerekli görülecek aralıklarla yapılır ve ölçme sonuçları havalandırma defterine yazılır. </a:t>
            </a:r>
          </a:p>
          <a:p>
            <a:endParaRPr lang="tr-TR" dirty="0"/>
          </a:p>
        </p:txBody>
      </p:sp>
      <p:sp>
        <p:nvSpPr>
          <p:cNvPr id="4" name="Başlık 1"/>
          <p:cNvSpPr>
            <a:spLocks noGrp="1"/>
          </p:cNvSpPr>
          <p:nvPr>
            <p:ph type="title"/>
          </p:nvPr>
        </p:nvSpPr>
        <p:spPr>
          <a:xfrm>
            <a:off x="609600" y="975360"/>
            <a:ext cx="8153400" cy="1005840"/>
          </a:xfrm>
        </p:spPr>
        <p:txBody>
          <a:bodyPr>
            <a:normAutofit/>
          </a:bodyPr>
          <a:lstStyle/>
          <a:p>
            <a:pPr algn="ctr"/>
            <a:r>
              <a:rPr lang="tr-TR" sz="2000" dirty="0">
                <a:solidFill>
                  <a:srgbClr val="00B0F0"/>
                </a:solidFill>
              </a:rPr>
              <a:t>YERALTI MADEN İŞLERİNİN YAPILDIĞI İŞYERLERİNDE UYGULANACAK ASGARİ ÖZEL HÜKÜMLER</a:t>
            </a:r>
          </a:p>
        </p:txBody>
      </p:sp>
    </p:spTree>
    <p:extLst>
      <p:ext uri="{BB962C8B-B14F-4D97-AF65-F5344CB8AC3E}">
        <p14:creationId xmlns:p14="http://schemas.microsoft.com/office/powerpoint/2010/main" val="34881189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İçerik Yer Tutucusu 2"/>
          <p:cNvSpPr>
            <a:spLocks noGrp="1"/>
          </p:cNvSpPr>
          <p:nvPr>
            <p:ph sz="quarter" idx="4294967295"/>
          </p:nvPr>
        </p:nvSpPr>
        <p:spPr>
          <a:xfrm>
            <a:off x="323528" y="2209801"/>
            <a:ext cx="8712968" cy="3523455"/>
          </a:xfrm>
        </p:spPr>
        <p:txBody>
          <a:bodyPr>
            <a:noAutofit/>
          </a:bodyPr>
          <a:lstStyle/>
          <a:p>
            <a:pPr marL="0" indent="0">
              <a:buNone/>
            </a:pPr>
            <a:r>
              <a:rPr lang="tr-TR" sz="1500" dirty="0"/>
              <a:t> 8.10. </a:t>
            </a:r>
            <a:r>
              <a:rPr lang="tr-TR" sz="1500" dirty="0">
                <a:solidFill>
                  <a:srgbClr val="0070C0"/>
                </a:solidFill>
              </a:rPr>
              <a:t>Hava giriş kuyusundan kömür tozu girmesini önlemek üzere yerüstünde gerekli tedbirler alınır. </a:t>
            </a:r>
            <a:r>
              <a:rPr lang="tr-TR" sz="1500" dirty="0"/>
              <a:t>Ayrıca kuyular ve çevreleri belirli aralıklarla toz birikintilerinden temizlenir. </a:t>
            </a:r>
            <a:r>
              <a:rPr lang="tr-TR" sz="1500" dirty="0">
                <a:solidFill>
                  <a:srgbClr val="0070C0"/>
                </a:solidFill>
              </a:rPr>
              <a:t>Tozların havaya karışmasına engel olacak tedbirler alınmadığı takdirde ocak dışında hava giriş kuyusuna 80 metreden daha yakın eleme ve ayıklama tesisi kurulmaz.</a:t>
            </a:r>
          </a:p>
          <a:p>
            <a:pPr marL="0" indent="0">
              <a:buNone/>
            </a:pPr>
            <a:r>
              <a:rPr lang="tr-TR" sz="1500" dirty="0"/>
              <a:t> 8.11. </a:t>
            </a:r>
            <a:r>
              <a:rPr lang="tr-TR" sz="1500" dirty="0">
                <a:solidFill>
                  <a:srgbClr val="0070C0"/>
                </a:solidFill>
              </a:rPr>
              <a:t>Havalandırma ile ilgili aşağıdaki ayrıntıları kapsayan ve ilgili mevzuat hükümleri doğrultusunda hazırlanan bir yönerge hazırlanır ve çalışanların görebileceği yerlere asılır. Bu Yönergede;</a:t>
            </a:r>
          </a:p>
          <a:p>
            <a:pPr marL="0" indent="0">
              <a:buNone/>
            </a:pPr>
            <a:r>
              <a:rPr lang="tr-TR" sz="1500" dirty="0">
                <a:solidFill>
                  <a:srgbClr val="00B050"/>
                </a:solidFill>
              </a:rPr>
              <a:t>a) Havalandırma sisteminin doğal ya da cebri olarak sağlandığına dair bilgi,</a:t>
            </a:r>
          </a:p>
          <a:p>
            <a:pPr marL="0" indent="0">
              <a:buNone/>
            </a:pPr>
            <a:r>
              <a:rPr lang="tr-TR" sz="1500" dirty="0">
                <a:solidFill>
                  <a:srgbClr val="00B050"/>
                </a:solidFill>
              </a:rPr>
              <a:t>b) Havalandırma planı hakkında bilgi,</a:t>
            </a:r>
          </a:p>
          <a:p>
            <a:pPr marL="0" indent="0">
              <a:buNone/>
            </a:pPr>
            <a:r>
              <a:rPr lang="tr-TR" sz="1500" dirty="0">
                <a:solidFill>
                  <a:srgbClr val="00B050"/>
                </a:solidFill>
              </a:rPr>
              <a:t>c) Havalandırmayı etkileyebilecek durumlar,</a:t>
            </a:r>
          </a:p>
          <a:p>
            <a:pPr marL="0" indent="0">
              <a:buNone/>
            </a:pPr>
            <a:r>
              <a:rPr lang="tr-TR" sz="1500" dirty="0">
                <a:solidFill>
                  <a:srgbClr val="00B050"/>
                </a:solidFill>
              </a:rPr>
              <a:t>ç)  Havalandırmanın yapılmadığı bölgeler,</a:t>
            </a:r>
          </a:p>
          <a:p>
            <a:pPr marL="0" indent="0">
              <a:buNone/>
            </a:pPr>
            <a:r>
              <a:rPr lang="tr-TR" sz="1500" dirty="0">
                <a:solidFill>
                  <a:srgbClr val="00B050"/>
                </a:solidFill>
              </a:rPr>
              <a:t>d) Hava ölçümlerinin kim tarafından, hangi aralıklarla ve nerelerde yapılacağı,</a:t>
            </a:r>
          </a:p>
          <a:p>
            <a:pPr marL="0" indent="0">
              <a:buNone/>
            </a:pPr>
            <a:r>
              <a:rPr lang="tr-TR" sz="1500" dirty="0">
                <a:solidFill>
                  <a:srgbClr val="00B050"/>
                </a:solidFill>
              </a:rPr>
              <a:t>e) Yapılacak gaz ölçümleri,</a:t>
            </a:r>
          </a:p>
          <a:p>
            <a:pPr marL="0" indent="0">
              <a:buNone/>
            </a:pPr>
            <a:r>
              <a:rPr lang="tr-TR" sz="1500" dirty="0">
                <a:solidFill>
                  <a:srgbClr val="00B050"/>
                </a:solidFill>
              </a:rPr>
              <a:t>f) Ölçümler sonrasında alınacak tedbirler,</a:t>
            </a:r>
          </a:p>
          <a:p>
            <a:pPr marL="0" indent="0">
              <a:buNone/>
            </a:pPr>
            <a:endParaRPr lang="tr-TR" sz="1500" dirty="0"/>
          </a:p>
        </p:txBody>
      </p:sp>
      <p:sp>
        <p:nvSpPr>
          <p:cNvPr id="4" name="Başlık 1"/>
          <p:cNvSpPr>
            <a:spLocks noGrp="1"/>
          </p:cNvSpPr>
          <p:nvPr>
            <p:ph type="title"/>
          </p:nvPr>
        </p:nvSpPr>
        <p:spPr>
          <a:xfrm>
            <a:off x="609600" y="975360"/>
            <a:ext cx="8153400" cy="1005840"/>
          </a:xfrm>
        </p:spPr>
        <p:txBody>
          <a:bodyPr>
            <a:normAutofit/>
          </a:bodyPr>
          <a:lstStyle/>
          <a:p>
            <a:pPr algn="ctr"/>
            <a:r>
              <a:rPr lang="tr-TR" sz="2000" dirty="0">
                <a:solidFill>
                  <a:srgbClr val="00B0F0"/>
                </a:solidFill>
              </a:rPr>
              <a:t>YERALTI MADEN İŞLERİNİN YAPILDIĞI İŞYERLERİNDE UYGULANACAK ASGARİ ÖZEL HÜKÜMLER</a:t>
            </a:r>
          </a:p>
        </p:txBody>
      </p:sp>
    </p:spTree>
    <p:extLst>
      <p:ext uri="{BB962C8B-B14F-4D97-AF65-F5344CB8AC3E}">
        <p14:creationId xmlns:p14="http://schemas.microsoft.com/office/powerpoint/2010/main" val="10915884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İçerik Yer Tutucusu 2"/>
          <p:cNvSpPr>
            <a:spLocks noGrp="1"/>
          </p:cNvSpPr>
          <p:nvPr>
            <p:ph sz="quarter" idx="4294967295"/>
          </p:nvPr>
        </p:nvSpPr>
        <p:spPr>
          <a:xfrm>
            <a:off x="609600" y="2209801"/>
            <a:ext cx="8138864" cy="3268624"/>
          </a:xfrm>
        </p:spPr>
        <p:txBody>
          <a:bodyPr>
            <a:normAutofit/>
          </a:bodyPr>
          <a:lstStyle/>
          <a:p>
            <a:pPr marL="0" indent="0">
              <a:buNone/>
            </a:pPr>
            <a:r>
              <a:rPr lang="tr-TR" sz="1800" dirty="0">
                <a:solidFill>
                  <a:srgbClr val="FF0000"/>
                </a:solidFill>
              </a:rPr>
              <a:t>9. Patlayıcı madde kullanım yasağı</a:t>
            </a:r>
          </a:p>
          <a:p>
            <a:pPr marL="0" indent="0">
              <a:buNone/>
            </a:pPr>
            <a:r>
              <a:rPr lang="tr-TR" sz="1800" dirty="0"/>
              <a:t>9.1. Patlayıcı madde;</a:t>
            </a:r>
          </a:p>
          <a:p>
            <a:pPr marL="0" indent="0">
              <a:buNone/>
            </a:pPr>
            <a:r>
              <a:rPr lang="tr-TR" sz="1800" dirty="0"/>
              <a:t>a) Emniyet lambası veya metan detektörleriyle yapılan ölçümlerde </a:t>
            </a:r>
            <a:r>
              <a:rPr lang="tr-TR" sz="1800" dirty="0">
                <a:solidFill>
                  <a:srgbClr val="00B050"/>
                </a:solidFill>
              </a:rPr>
              <a:t>% 1 veya daha çok metan bulunan kısımlarda,</a:t>
            </a:r>
          </a:p>
          <a:p>
            <a:pPr marL="0" indent="0">
              <a:buNone/>
            </a:pPr>
            <a:r>
              <a:rPr lang="tr-TR" sz="1800" dirty="0"/>
              <a:t>b) </a:t>
            </a:r>
            <a:r>
              <a:rPr lang="tr-TR" sz="1800" dirty="0">
                <a:solidFill>
                  <a:srgbClr val="00B0F0"/>
                </a:solidFill>
              </a:rPr>
              <a:t>Grizu bulunması muhtemel yerler, grizu kontrolü yapılamayan eski veya yeni imalat boşlukları veya çatlakları olan yerlerde,</a:t>
            </a:r>
          </a:p>
          <a:p>
            <a:pPr marL="0" indent="0">
              <a:buNone/>
            </a:pPr>
            <a:r>
              <a:rPr lang="tr-TR" sz="1800" dirty="0"/>
              <a:t>c) </a:t>
            </a:r>
            <a:r>
              <a:rPr lang="tr-TR" sz="1800" dirty="0">
                <a:solidFill>
                  <a:srgbClr val="FFC000"/>
                </a:solidFill>
              </a:rPr>
              <a:t>Tıkanmış kömür, </a:t>
            </a:r>
            <a:r>
              <a:rPr lang="tr-TR" sz="1800" dirty="0" err="1">
                <a:solidFill>
                  <a:srgbClr val="FFC000"/>
                </a:solidFill>
              </a:rPr>
              <a:t>bür</a:t>
            </a:r>
            <a:r>
              <a:rPr lang="tr-TR" sz="1800" dirty="0">
                <a:solidFill>
                  <a:srgbClr val="FFC000"/>
                </a:solidFill>
              </a:rPr>
              <a:t> ve siloların açılmasında,</a:t>
            </a:r>
          </a:p>
          <a:p>
            <a:pPr marL="0" indent="0">
              <a:buNone/>
            </a:pPr>
            <a:r>
              <a:rPr lang="tr-TR" sz="1800" dirty="0"/>
              <a:t>ç) </a:t>
            </a:r>
            <a:r>
              <a:rPr lang="tr-TR" sz="1800" dirty="0">
                <a:solidFill>
                  <a:schemeClr val="accent2">
                    <a:lumMod val="60000"/>
                    <a:lumOff val="40000"/>
                  </a:schemeClr>
                </a:solidFill>
              </a:rPr>
              <a:t>Kapatılmış yangın barajlarının açılmasında,</a:t>
            </a:r>
          </a:p>
          <a:p>
            <a:pPr marL="0" indent="0">
              <a:buNone/>
            </a:pPr>
            <a:r>
              <a:rPr lang="tr-TR" sz="1800" dirty="0"/>
              <a:t>kullanılmaz.</a:t>
            </a:r>
          </a:p>
          <a:p>
            <a:pPr marL="0" indent="0">
              <a:buNone/>
            </a:pPr>
            <a:endParaRPr lang="tr-TR" sz="1800" dirty="0"/>
          </a:p>
        </p:txBody>
      </p:sp>
      <p:sp>
        <p:nvSpPr>
          <p:cNvPr id="4" name="Başlık 1"/>
          <p:cNvSpPr>
            <a:spLocks noGrp="1"/>
          </p:cNvSpPr>
          <p:nvPr>
            <p:ph type="title"/>
          </p:nvPr>
        </p:nvSpPr>
        <p:spPr>
          <a:xfrm>
            <a:off x="609600" y="975360"/>
            <a:ext cx="8153400" cy="1005840"/>
          </a:xfrm>
        </p:spPr>
        <p:txBody>
          <a:bodyPr>
            <a:normAutofit/>
          </a:bodyPr>
          <a:lstStyle/>
          <a:p>
            <a:pPr algn="ctr"/>
            <a:r>
              <a:rPr lang="tr-TR" sz="2000" dirty="0">
                <a:solidFill>
                  <a:srgbClr val="00B0F0"/>
                </a:solidFill>
              </a:rPr>
              <a:t>YERALTI MADEN İŞLERİNİN YAPILDIĞI İŞYERLERİNDE UYGULANACAK ASGARİ ÖZEL HÜKÜMLER</a:t>
            </a:r>
          </a:p>
        </p:txBody>
      </p:sp>
    </p:spTree>
    <p:extLst>
      <p:ext uri="{BB962C8B-B14F-4D97-AF65-F5344CB8AC3E}">
        <p14:creationId xmlns:p14="http://schemas.microsoft.com/office/powerpoint/2010/main" val="21383713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İçerik Yer Tutucusu 2"/>
          <p:cNvSpPr>
            <a:spLocks noGrp="1"/>
          </p:cNvSpPr>
          <p:nvPr>
            <p:ph sz="quarter" idx="4294967295"/>
          </p:nvPr>
        </p:nvSpPr>
        <p:spPr>
          <a:xfrm>
            <a:off x="609600" y="2209801"/>
            <a:ext cx="8066856" cy="3268624"/>
          </a:xfrm>
        </p:spPr>
        <p:txBody>
          <a:bodyPr>
            <a:normAutofit fontScale="62500" lnSpcReduction="20000"/>
          </a:bodyPr>
          <a:lstStyle/>
          <a:p>
            <a:pPr marL="0" indent="0">
              <a:buNone/>
            </a:pPr>
            <a:r>
              <a:rPr lang="tr-TR" dirty="0">
                <a:solidFill>
                  <a:srgbClr val="FF0000"/>
                </a:solidFill>
              </a:rPr>
              <a:t>10. </a:t>
            </a:r>
            <a:r>
              <a:rPr lang="tr-TR" dirty="0" err="1">
                <a:solidFill>
                  <a:srgbClr val="FF0000"/>
                </a:solidFill>
              </a:rPr>
              <a:t>Grizulu</a:t>
            </a:r>
            <a:r>
              <a:rPr lang="tr-TR" dirty="0">
                <a:solidFill>
                  <a:srgbClr val="FF0000"/>
                </a:solidFill>
              </a:rPr>
              <a:t> maden ocakları</a:t>
            </a:r>
          </a:p>
          <a:p>
            <a:pPr marL="0" indent="0">
              <a:buNone/>
            </a:pPr>
            <a:r>
              <a:rPr lang="tr-TR" dirty="0"/>
              <a:t>10.2. </a:t>
            </a:r>
            <a:r>
              <a:rPr lang="tr-TR" dirty="0">
                <a:solidFill>
                  <a:srgbClr val="00B050"/>
                </a:solidFill>
              </a:rPr>
              <a:t>Bacalar, ani grizu boşalabilecek yönlerde </a:t>
            </a:r>
            <a:r>
              <a:rPr lang="tr-TR" dirty="0"/>
              <a:t>veya grizu bulunabilecek eski çalışma yerlerinde devam ettirildiği takdirde, yapısal özellikler göz önünde bulundurularak </a:t>
            </a:r>
            <a:r>
              <a:rPr lang="tr-TR" dirty="0">
                <a:solidFill>
                  <a:srgbClr val="00B050"/>
                </a:solidFill>
              </a:rPr>
              <a:t>en az 25 metre boyunda kontrol sondajları yapılması sağlanır. </a:t>
            </a:r>
          </a:p>
          <a:p>
            <a:pPr marL="0" indent="0">
              <a:buNone/>
            </a:pPr>
            <a:r>
              <a:rPr lang="tr-TR" dirty="0"/>
              <a:t>10.3. </a:t>
            </a:r>
            <a:r>
              <a:rPr lang="tr-TR" dirty="0" err="1"/>
              <a:t>Grizulu</a:t>
            </a:r>
            <a:r>
              <a:rPr lang="tr-TR" dirty="0"/>
              <a:t> ocaklarda havalandırma ile ilgili değerler her vardiyada ölçülür, metan gazı ölçümleri bu ölçümlerle beraber yapılır. </a:t>
            </a:r>
            <a:r>
              <a:rPr lang="tr-TR" dirty="0">
                <a:solidFill>
                  <a:srgbClr val="00B050"/>
                </a:solidFill>
              </a:rPr>
              <a:t>Havada % 1’den çok metan gazı tespitinde, bu oran  % 1’in altına düşünceye kadar ölçümler aralıksız sürdürülür.</a:t>
            </a:r>
            <a:r>
              <a:rPr lang="tr-TR" dirty="0"/>
              <a:t> Üretim ünitelerinden dönüş havası içinde ve üretim yerlerindeki gazların birikebileceği yerlerde metan gazı seviyesi sürekli olarak izlenir.</a:t>
            </a:r>
          </a:p>
          <a:p>
            <a:pPr marL="0" indent="0">
              <a:buNone/>
            </a:pPr>
            <a:r>
              <a:rPr lang="tr-TR" dirty="0"/>
              <a:t>10.4. </a:t>
            </a:r>
            <a:r>
              <a:rPr lang="tr-TR" dirty="0">
                <a:solidFill>
                  <a:srgbClr val="00B050"/>
                </a:solidFill>
              </a:rPr>
              <a:t>Bütün </a:t>
            </a:r>
            <a:r>
              <a:rPr lang="tr-TR" dirty="0" err="1">
                <a:solidFill>
                  <a:srgbClr val="00B050"/>
                </a:solidFill>
              </a:rPr>
              <a:t>grizulu</a:t>
            </a:r>
            <a:r>
              <a:rPr lang="tr-TR" dirty="0">
                <a:solidFill>
                  <a:srgbClr val="00B050"/>
                </a:solidFill>
              </a:rPr>
              <a:t> ocakların, havalandırma planında tespit edilen istasyonlarında, en geç 10 günde bir gerekli ölçümler yapılır. </a:t>
            </a:r>
            <a:r>
              <a:rPr lang="tr-TR" dirty="0"/>
              <a:t>Hava akımını etkileyecek bir değişikliğin olması durumunda gerekli ölçümler yenilenir.</a:t>
            </a:r>
          </a:p>
        </p:txBody>
      </p:sp>
      <p:sp>
        <p:nvSpPr>
          <p:cNvPr id="4" name="Başlık 1"/>
          <p:cNvSpPr>
            <a:spLocks noGrp="1"/>
          </p:cNvSpPr>
          <p:nvPr>
            <p:ph type="title"/>
          </p:nvPr>
        </p:nvSpPr>
        <p:spPr>
          <a:xfrm>
            <a:off x="609600" y="975360"/>
            <a:ext cx="8153400" cy="1005840"/>
          </a:xfrm>
        </p:spPr>
        <p:txBody>
          <a:bodyPr>
            <a:normAutofit/>
          </a:bodyPr>
          <a:lstStyle/>
          <a:p>
            <a:pPr algn="ctr"/>
            <a:r>
              <a:rPr lang="tr-TR" sz="2000" dirty="0">
                <a:solidFill>
                  <a:srgbClr val="00B0F0"/>
                </a:solidFill>
              </a:rPr>
              <a:t>YERALTI MADEN İŞLERİNİN YAPILDIĞI İŞYERLERİNDE UYGULANACAK ASGARİ ÖZEL HÜKÜMLER</a:t>
            </a:r>
          </a:p>
        </p:txBody>
      </p:sp>
    </p:spTree>
    <p:extLst>
      <p:ext uri="{BB962C8B-B14F-4D97-AF65-F5344CB8AC3E}">
        <p14:creationId xmlns:p14="http://schemas.microsoft.com/office/powerpoint/2010/main" val="14468517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İçerik Yer Tutucusu 2"/>
          <p:cNvSpPr>
            <a:spLocks noGrp="1"/>
          </p:cNvSpPr>
          <p:nvPr>
            <p:ph sz="quarter" idx="4294967295"/>
          </p:nvPr>
        </p:nvSpPr>
        <p:spPr>
          <a:xfrm>
            <a:off x="179512" y="2060848"/>
            <a:ext cx="8784976" cy="3268624"/>
          </a:xfrm>
        </p:spPr>
        <p:txBody>
          <a:bodyPr>
            <a:noAutofit/>
          </a:bodyPr>
          <a:lstStyle/>
          <a:p>
            <a:pPr marL="0" indent="0">
              <a:buNone/>
            </a:pPr>
            <a:r>
              <a:rPr lang="tr-TR" sz="1700" dirty="0"/>
              <a:t>10.8. </a:t>
            </a:r>
            <a:r>
              <a:rPr lang="tr-TR" sz="1700" dirty="0">
                <a:solidFill>
                  <a:srgbClr val="00B050"/>
                </a:solidFill>
              </a:rPr>
              <a:t>Havalandırma esas itibariyle aşağıdan yukarıya doğru yapılır. </a:t>
            </a:r>
            <a:r>
              <a:rPr lang="tr-TR" sz="1700" dirty="0">
                <a:solidFill>
                  <a:srgbClr val="7030A0"/>
                </a:solidFill>
              </a:rPr>
              <a:t>Eğimi hiçbir kısımda % 10’ u geçmeyen</a:t>
            </a:r>
            <a:r>
              <a:rPr lang="tr-TR" sz="1700" dirty="0"/>
              <a:t> kesitinin herhangi bir noktasında grizu toplanmasına imkân bulunmayan ve grizu birikimini önleyecek hava akımı sağlanan </a:t>
            </a:r>
            <a:r>
              <a:rPr lang="tr-TR" sz="1700" dirty="0">
                <a:solidFill>
                  <a:srgbClr val="7030A0"/>
                </a:solidFill>
              </a:rPr>
              <a:t>galeriler havalandırma bakımından düz sayılır.</a:t>
            </a:r>
          </a:p>
          <a:p>
            <a:pPr marL="0" indent="0">
              <a:buNone/>
            </a:pPr>
            <a:r>
              <a:rPr lang="tr-TR" sz="1700" dirty="0"/>
              <a:t>10.11. Aynı hava akımı üzerinde bulunan ve aynı anda çalışılan yerlerin sayısı, hava miktarına ve grizu çıkışına göre düzenlenir. </a:t>
            </a:r>
            <a:r>
              <a:rPr lang="tr-TR" sz="1700" dirty="0">
                <a:solidFill>
                  <a:srgbClr val="7030A0"/>
                </a:solidFill>
              </a:rPr>
              <a:t>Aynı hava akımından yararlanan ayaklarda ve damar içindeki düz ve eğimli yollarda metan oranı </a:t>
            </a:r>
            <a:r>
              <a:rPr lang="tr-TR" sz="1700" b="1" dirty="0">
                <a:solidFill>
                  <a:srgbClr val="7030A0"/>
                </a:solidFill>
              </a:rPr>
              <a:t>% 1,5’u</a:t>
            </a:r>
            <a:r>
              <a:rPr lang="tr-TR" sz="1700" dirty="0">
                <a:solidFill>
                  <a:srgbClr val="7030A0"/>
                </a:solidFill>
              </a:rPr>
              <a:t>, bunların bağlandığı hava dönüş yollarında </a:t>
            </a:r>
            <a:r>
              <a:rPr lang="tr-TR" sz="1700" b="1" dirty="0">
                <a:solidFill>
                  <a:srgbClr val="7030A0"/>
                </a:solidFill>
              </a:rPr>
              <a:t>% 1</a:t>
            </a:r>
            <a:r>
              <a:rPr lang="tr-TR" sz="1700" dirty="0">
                <a:solidFill>
                  <a:srgbClr val="7030A0"/>
                </a:solidFill>
              </a:rPr>
              <a:t>’i geçmez.</a:t>
            </a:r>
          </a:p>
          <a:p>
            <a:pPr marL="0" indent="0">
              <a:buNone/>
            </a:pPr>
            <a:r>
              <a:rPr lang="tr-TR" sz="1700" dirty="0"/>
              <a:t>10.12. </a:t>
            </a:r>
            <a:r>
              <a:rPr lang="tr-TR" sz="1700" dirty="0" err="1">
                <a:solidFill>
                  <a:srgbClr val="00B050"/>
                </a:solidFill>
              </a:rPr>
              <a:t>Grizulu</a:t>
            </a:r>
            <a:r>
              <a:rPr lang="tr-TR" sz="1700" dirty="0">
                <a:solidFill>
                  <a:srgbClr val="00B050"/>
                </a:solidFill>
              </a:rPr>
              <a:t> ve yangına elverişli kömür damarlarının bulunduğu ocaklarda, tüm çalışanlar, çalışma süresince, yanlarında </a:t>
            </a:r>
            <a:r>
              <a:rPr lang="tr-TR" sz="1700" dirty="0" err="1">
                <a:solidFill>
                  <a:srgbClr val="00B050"/>
                </a:solidFill>
              </a:rPr>
              <a:t>karbonmonoksit</a:t>
            </a:r>
            <a:r>
              <a:rPr lang="tr-TR" sz="1700" dirty="0">
                <a:solidFill>
                  <a:srgbClr val="00B050"/>
                </a:solidFill>
              </a:rPr>
              <a:t> maskesi veya ferdi oksijen kurtarıcıları taşır ve gerektiğinde kullanır.</a:t>
            </a:r>
          </a:p>
          <a:p>
            <a:pPr marL="0" indent="0">
              <a:buNone/>
            </a:pPr>
            <a:r>
              <a:rPr lang="tr-TR" sz="1700" dirty="0"/>
              <a:t>10.13. </a:t>
            </a:r>
            <a:r>
              <a:rPr lang="tr-TR" sz="1700" dirty="0">
                <a:solidFill>
                  <a:srgbClr val="7030A0"/>
                </a:solidFill>
              </a:rPr>
              <a:t>Bütün </a:t>
            </a:r>
            <a:r>
              <a:rPr lang="tr-TR" sz="1700" dirty="0" err="1">
                <a:solidFill>
                  <a:srgbClr val="7030A0"/>
                </a:solidFill>
              </a:rPr>
              <a:t>grizulu</a:t>
            </a:r>
            <a:r>
              <a:rPr lang="tr-TR" sz="1700" dirty="0">
                <a:solidFill>
                  <a:srgbClr val="7030A0"/>
                </a:solidFill>
              </a:rPr>
              <a:t> ocaklarda </a:t>
            </a:r>
            <a:r>
              <a:rPr lang="tr-TR" sz="1700" dirty="0"/>
              <a:t>her biri tek başına ocağın havalandırılmasını sağlayacak güçte, birinin herhangi bir nedenle durması halinde diğeri derhal çalışacak durumda </a:t>
            </a:r>
            <a:r>
              <a:rPr lang="tr-TR" sz="1700" dirty="0">
                <a:solidFill>
                  <a:srgbClr val="7030A0"/>
                </a:solidFill>
              </a:rPr>
              <a:t>iki havalandırma grubu bulunur.</a:t>
            </a:r>
          </a:p>
          <a:p>
            <a:pPr marL="0" indent="0">
              <a:buNone/>
            </a:pPr>
            <a:endParaRPr lang="tr-TR" sz="1700" dirty="0"/>
          </a:p>
        </p:txBody>
      </p:sp>
      <p:sp>
        <p:nvSpPr>
          <p:cNvPr id="4" name="Başlık 1"/>
          <p:cNvSpPr>
            <a:spLocks noGrp="1"/>
          </p:cNvSpPr>
          <p:nvPr>
            <p:ph type="title"/>
          </p:nvPr>
        </p:nvSpPr>
        <p:spPr>
          <a:xfrm>
            <a:off x="609600" y="975360"/>
            <a:ext cx="8153400" cy="1005840"/>
          </a:xfrm>
        </p:spPr>
        <p:txBody>
          <a:bodyPr>
            <a:normAutofit/>
          </a:bodyPr>
          <a:lstStyle/>
          <a:p>
            <a:pPr algn="ctr"/>
            <a:r>
              <a:rPr lang="tr-TR" sz="2000" dirty="0">
                <a:solidFill>
                  <a:srgbClr val="00B0F0"/>
                </a:solidFill>
              </a:rPr>
              <a:t>YERALTI MADEN İŞLERİNİN YAPILDIĞI İŞYERLERİNDE UYGULANACAK ASGARİ ÖZEL HÜKÜMLER</a:t>
            </a:r>
          </a:p>
        </p:txBody>
      </p:sp>
    </p:spTree>
    <p:extLst>
      <p:ext uri="{BB962C8B-B14F-4D97-AF65-F5344CB8AC3E}">
        <p14:creationId xmlns:p14="http://schemas.microsoft.com/office/powerpoint/2010/main" val="21895484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İçerik Yer Tutucusu 2"/>
          <p:cNvSpPr>
            <a:spLocks noGrp="1"/>
          </p:cNvSpPr>
          <p:nvPr>
            <p:ph sz="quarter" idx="4294967295"/>
          </p:nvPr>
        </p:nvSpPr>
        <p:spPr>
          <a:xfrm>
            <a:off x="609600" y="2209801"/>
            <a:ext cx="8066856" cy="3268624"/>
          </a:xfrm>
        </p:spPr>
        <p:txBody>
          <a:bodyPr>
            <a:normAutofit fontScale="55000" lnSpcReduction="20000"/>
          </a:bodyPr>
          <a:lstStyle/>
          <a:p>
            <a:pPr marL="0" indent="0">
              <a:buNone/>
            </a:pPr>
            <a:r>
              <a:rPr lang="tr-TR" dirty="0"/>
              <a:t>10.14. </a:t>
            </a:r>
            <a:r>
              <a:rPr lang="tr-TR" b="1" dirty="0"/>
              <a:t>Havasında % 2’den çok metan tespit edilen ocaklarda veya ocak kısımlarında, çalışanların kurtarılması ve grizunun temizlenmesi dışında çalışma yapılmaz. </a:t>
            </a:r>
          </a:p>
          <a:p>
            <a:pPr marL="0" indent="0">
              <a:buNone/>
            </a:pPr>
            <a:r>
              <a:rPr lang="tr-TR" dirty="0"/>
              <a:t>10.15. </a:t>
            </a:r>
            <a:r>
              <a:rPr lang="tr-TR" dirty="0">
                <a:solidFill>
                  <a:srgbClr val="7030A0"/>
                </a:solidFill>
              </a:rPr>
              <a:t>Genel havasındaki metan oranı % 1,5’i geçen yerlerdeki iletkenlerin ve elektrikli aygıtların gerilimi derhal kesilir ve şartlar düzelmedikçe yeniden verilmez.</a:t>
            </a:r>
          </a:p>
          <a:p>
            <a:pPr marL="0" indent="0">
              <a:buNone/>
            </a:pPr>
            <a:r>
              <a:rPr lang="tr-TR" dirty="0"/>
              <a:t>10.16. </a:t>
            </a:r>
            <a:r>
              <a:rPr lang="tr-TR" dirty="0" err="1"/>
              <a:t>Grizulu</a:t>
            </a:r>
            <a:r>
              <a:rPr lang="tr-TR" dirty="0"/>
              <a:t> maden ocaklarında yalnız bu tür ocaklar için uygun olan patlayıcı maddeler ve ateşleyiciler kullanılır.</a:t>
            </a:r>
          </a:p>
          <a:p>
            <a:pPr marL="0" indent="0">
              <a:buNone/>
            </a:pPr>
            <a:r>
              <a:rPr lang="tr-TR" dirty="0"/>
              <a:t>10.17. Ateşleyici </a:t>
            </a:r>
            <a:r>
              <a:rPr lang="tr-TR" dirty="0" err="1"/>
              <a:t>grizulu</a:t>
            </a:r>
            <a:r>
              <a:rPr lang="tr-TR" dirty="0"/>
              <a:t> ocaklarda lağım deliklerini doldurmadan önce 25 metre yarıçapındaki bir alan içinde ve özellikle tavandaki boşluklar, çatlaklar ve oyuklarda grizu ölçümü yapar. </a:t>
            </a:r>
            <a:r>
              <a:rPr lang="tr-TR" dirty="0">
                <a:solidFill>
                  <a:srgbClr val="7030A0"/>
                </a:solidFill>
              </a:rPr>
              <a:t>Bu ölçmede % 1 veya daha yüksek oranda metan tespit edilirse lağımlar doldurulmaz.</a:t>
            </a:r>
          </a:p>
          <a:p>
            <a:pPr marL="0" indent="0">
              <a:buNone/>
            </a:pPr>
            <a:r>
              <a:rPr lang="tr-TR" dirty="0"/>
              <a:t>10.18. </a:t>
            </a:r>
            <a:r>
              <a:rPr lang="tr-TR" dirty="0">
                <a:solidFill>
                  <a:srgbClr val="00B050"/>
                </a:solidFill>
              </a:rPr>
              <a:t>Ateşleyici, lağımların doldurulmasından sonra ve ateşlemeden önce ölçümü tekrarlar. Metan oranı % 1’in altındaysa lağımlar ateşlenir, üstündeyse % 1’in altına düşünceye kadar ateşleme yapılmaz. </a:t>
            </a:r>
          </a:p>
          <a:p>
            <a:pPr marL="0" indent="0">
              <a:buNone/>
            </a:pPr>
            <a:endParaRPr lang="tr-TR" dirty="0"/>
          </a:p>
        </p:txBody>
      </p:sp>
      <p:sp>
        <p:nvSpPr>
          <p:cNvPr id="4" name="Başlık 1"/>
          <p:cNvSpPr>
            <a:spLocks noGrp="1"/>
          </p:cNvSpPr>
          <p:nvPr>
            <p:ph type="title"/>
          </p:nvPr>
        </p:nvSpPr>
        <p:spPr>
          <a:xfrm>
            <a:off x="609600" y="975360"/>
            <a:ext cx="8153400" cy="1005840"/>
          </a:xfrm>
        </p:spPr>
        <p:txBody>
          <a:bodyPr>
            <a:normAutofit/>
          </a:bodyPr>
          <a:lstStyle/>
          <a:p>
            <a:pPr algn="ctr"/>
            <a:r>
              <a:rPr lang="tr-TR" sz="2000" dirty="0">
                <a:solidFill>
                  <a:srgbClr val="00B0F0"/>
                </a:solidFill>
              </a:rPr>
              <a:t>YERALTI MADEN İŞLERİNİN YAPILDIĞI İŞYERLERİNDE UYGULANACAK ASGARİ ÖZEL HÜKÜMLER</a:t>
            </a:r>
          </a:p>
        </p:txBody>
      </p:sp>
    </p:spTree>
    <p:extLst>
      <p:ext uri="{BB962C8B-B14F-4D97-AF65-F5344CB8AC3E}">
        <p14:creationId xmlns:p14="http://schemas.microsoft.com/office/powerpoint/2010/main" val="36023334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İçerik Yer Tutucusu 2"/>
          <p:cNvSpPr>
            <a:spLocks noGrp="1"/>
          </p:cNvSpPr>
          <p:nvPr>
            <p:ph sz="quarter" idx="4294967295"/>
          </p:nvPr>
        </p:nvSpPr>
        <p:spPr>
          <a:xfrm>
            <a:off x="609600" y="2209801"/>
            <a:ext cx="8066856" cy="3268624"/>
          </a:xfrm>
        </p:spPr>
        <p:txBody>
          <a:bodyPr>
            <a:normAutofit/>
          </a:bodyPr>
          <a:lstStyle/>
          <a:p>
            <a:pPr marL="0" indent="0">
              <a:buNone/>
            </a:pPr>
            <a:r>
              <a:rPr lang="tr-TR" sz="1800" dirty="0"/>
              <a:t>10.19. Sigara içmek, içmek amacıyla tütün mamulleri ile alev ve kıvılcım çıkarabilecek her türlü maddeyi taşımak ve bulundurmak yasaktır.</a:t>
            </a:r>
          </a:p>
          <a:p>
            <a:pPr marL="0" indent="0">
              <a:buNone/>
            </a:pPr>
            <a:r>
              <a:rPr lang="tr-TR" sz="1800" dirty="0"/>
              <a:t>10.20. </a:t>
            </a:r>
            <a:r>
              <a:rPr lang="tr-TR" sz="1800" dirty="0">
                <a:solidFill>
                  <a:srgbClr val="00B050"/>
                </a:solidFill>
              </a:rPr>
              <a:t>Alevle kesme, kaynak yapma ve benzeri diğer işlemlere, çalışanların sağlık ve güvenliklerini korumaya yönelik özel tedbirler alınması kaydıyla sadece istisnai durumlarda izin verilir.</a:t>
            </a:r>
          </a:p>
          <a:p>
            <a:pPr marL="0" indent="0">
              <a:buNone/>
            </a:pPr>
            <a:r>
              <a:rPr lang="tr-TR" sz="1800" dirty="0"/>
              <a:t>11.2. Yanıcı toz bulunan maden ocaklarında toz patlamasına karşı gerekli tedbirler alınır ve yalnız bu tür ocaklar için uygun olan patlayıcı maddeler ve ateşleyiciler kullanılır.</a:t>
            </a:r>
          </a:p>
          <a:p>
            <a:pPr marL="0" indent="0">
              <a:buNone/>
            </a:pPr>
            <a:endParaRPr lang="tr-TR" sz="1800" dirty="0"/>
          </a:p>
        </p:txBody>
      </p:sp>
      <p:sp>
        <p:nvSpPr>
          <p:cNvPr id="4" name="Başlık 1"/>
          <p:cNvSpPr>
            <a:spLocks noGrp="1"/>
          </p:cNvSpPr>
          <p:nvPr>
            <p:ph type="title"/>
          </p:nvPr>
        </p:nvSpPr>
        <p:spPr>
          <a:xfrm>
            <a:off x="609600" y="975360"/>
            <a:ext cx="8153400" cy="1005840"/>
          </a:xfrm>
        </p:spPr>
        <p:txBody>
          <a:bodyPr>
            <a:normAutofit/>
          </a:bodyPr>
          <a:lstStyle/>
          <a:p>
            <a:pPr algn="ctr"/>
            <a:r>
              <a:rPr lang="tr-TR" sz="2000" dirty="0">
                <a:solidFill>
                  <a:srgbClr val="00B0F0"/>
                </a:solidFill>
              </a:rPr>
              <a:t>YERALTI MADEN İŞLERİNİN YAPILDIĞI İŞYERLERİNDE UYGULANACAK ASGARİ ÖZEL HÜKÜMLER</a:t>
            </a:r>
          </a:p>
        </p:txBody>
      </p:sp>
    </p:spTree>
    <p:extLst>
      <p:ext uri="{BB962C8B-B14F-4D97-AF65-F5344CB8AC3E}">
        <p14:creationId xmlns:p14="http://schemas.microsoft.com/office/powerpoint/2010/main" val="19830305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İçerik Yer Tutucusu 2"/>
          <p:cNvSpPr>
            <a:spLocks noGrp="1"/>
          </p:cNvSpPr>
          <p:nvPr>
            <p:ph sz="quarter" idx="4294967295"/>
          </p:nvPr>
        </p:nvSpPr>
        <p:spPr>
          <a:xfrm>
            <a:off x="609600" y="2209801"/>
            <a:ext cx="8066856" cy="3268624"/>
          </a:xfrm>
        </p:spPr>
        <p:txBody>
          <a:bodyPr>
            <a:normAutofit fontScale="77500" lnSpcReduction="20000"/>
          </a:bodyPr>
          <a:lstStyle/>
          <a:p>
            <a:r>
              <a:rPr lang="tr-TR" dirty="0"/>
              <a:t>11.6. </a:t>
            </a:r>
            <a:r>
              <a:rPr lang="tr-TR" dirty="0">
                <a:solidFill>
                  <a:srgbClr val="00B050"/>
                </a:solidFill>
              </a:rPr>
              <a:t>Taş tozu serpme işlemi, kömür tozunun yanma ve patlama etkisini yok edecek veya azaltacak oranda ve uygun nitelikteki maddelerle yapılır. </a:t>
            </a:r>
            <a:r>
              <a:rPr lang="tr-TR" dirty="0"/>
              <a:t>Taş tozu, bu oranı sürekli olarak koruyacak biçimde ve uygun aralıklarla serpilir. </a:t>
            </a:r>
            <a:r>
              <a:rPr lang="tr-TR" b="1" dirty="0">
                <a:solidFill>
                  <a:srgbClr val="00B050"/>
                </a:solidFill>
              </a:rPr>
              <a:t>Kullanılacak taş tozu, olabildiğince nem tutmayacak, silis içermeyecek, içinde % 1,5’dan çok organik madde bulunmayacak </a:t>
            </a:r>
            <a:r>
              <a:rPr lang="tr-TR" dirty="0"/>
              <a:t>ve sağlığa zararlı etki yapmayacak nitelikte olur. </a:t>
            </a:r>
          </a:p>
          <a:p>
            <a:r>
              <a:rPr lang="tr-TR" dirty="0"/>
              <a:t>12.5. </a:t>
            </a:r>
            <a:r>
              <a:rPr lang="tr-TR" dirty="0">
                <a:solidFill>
                  <a:srgbClr val="0070C0"/>
                </a:solidFill>
              </a:rPr>
              <a:t>Yanıcı toz ve/veya grizu patlamalarının olabileceği veya yeraltı suyunun tehlikeye neden olacağı ocaklarda </a:t>
            </a:r>
            <a:r>
              <a:rPr lang="tr-TR" dirty="0"/>
              <a:t>çalışılmakta olan yerler yakınında, zararlı gazların bulunma ihtimali olan su birikintilerinde, eski çalışma yerleri ve buralardaki sularda </a:t>
            </a:r>
            <a:r>
              <a:rPr lang="tr-TR" dirty="0">
                <a:solidFill>
                  <a:srgbClr val="0070C0"/>
                </a:solidFill>
              </a:rPr>
              <a:t>uzunlukları 25 metreden aşağı olmamak üzere alın yönünde kontrol sondajı yapılır.</a:t>
            </a:r>
          </a:p>
          <a:p>
            <a:endParaRPr lang="tr-TR" dirty="0"/>
          </a:p>
        </p:txBody>
      </p:sp>
      <p:sp>
        <p:nvSpPr>
          <p:cNvPr id="4" name="Başlık 1"/>
          <p:cNvSpPr>
            <a:spLocks noGrp="1"/>
          </p:cNvSpPr>
          <p:nvPr>
            <p:ph type="title"/>
          </p:nvPr>
        </p:nvSpPr>
        <p:spPr>
          <a:xfrm>
            <a:off x="609600" y="975360"/>
            <a:ext cx="8153400" cy="1005840"/>
          </a:xfrm>
        </p:spPr>
        <p:txBody>
          <a:bodyPr>
            <a:normAutofit/>
          </a:bodyPr>
          <a:lstStyle/>
          <a:p>
            <a:pPr algn="ctr"/>
            <a:r>
              <a:rPr lang="tr-TR" sz="2000" dirty="0">
                <a:solidFill>
                  <a:srgbClr val="00B0F0"/>
                </a:solidFill>
              </a:rPr>
              <a:t>YERALTI MADEN İŞLERİNİN YAPILDIĞI İŞYERLERİNDE UYGULANACAK ASGARİ ÖZEL HÜKÜMLER</a:t>
            </a:r>
          </a:p>
        </p:txBody>
      </p:sp>
    </p:spTree>
    <p:extLst>
      <p:ext uri="{BB962C8B-B14F-4D97-AF65-F5344CB8AC3E}">
        <p14:creationId xmlns:p14="http://schemas.microsoft.com/office/powerpoint/2010/main" val="223969439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0" y="2209800"/>
            <a:ext cx="8964488" cy="3595464"/>
          </a:xfrm>
        </p:spPr>
        <p:txBody>
          <a:bodyPr>
            <a:noAutofit/>
          </a:bodyPr>
          <a:lstStyle/>
          <a:p>
            <a:pPr marL="0" indent="0">
              <a:spcBef>
                <a:spcPts val="0"/>
              </a:spcBef>
              <a:buNone/>
            </a:pPr>
            <a:r>
              <a:rPr lang="tr-TR" sz="1500" b="1" dirty="0">
                <a:solidFill>
                  <a:srgbClr val="FF0000"/>
                </a:solidFill>
              </a:rPr>
              <a:t>Tozla mücadele komisyonu</a:t>
            </a:r>
            <a:endParaRPr lang="tr-TR" sz="1500" dirty="0">
              <a:solidFill>
                <a:srgbClr val="FF0000"/>
              </a:solidFill>
            </a:endParaRPr>
          </a:p>
          <a:p>
            <a:pPr marL="0" indent="0">
              <a:spcBef>
                <a:spcPts val="0"/>
              </a:spcBef>
              <a:buNone/>
            </a:pPr>
            <a:r>
              <a:rPr lang="tr-TR" sz="1500" b="1" dirty="0">
                <a:solidFill>
                  <a:srgbClr val="FF0000"/>
                </a:solidFill>
              </a:rPr>
              <a:t>MADDE 7 – </a:t>
            </a:r>
            <a:r>
              <a:rPr lang="tr-TR" sz="1500" dirty="0"/>
              <a:t>(1) </a:t>
            </a:r>
            <a:r>
              <a:rPr lang="tr-TR" sz="1500" dirty="0">
                <a:solidFill>
                  <a:srgbClr val="0070C0"/>
                </a:solidFill>
              </a:rPr>
              <a:t>İSGGM Genel Müdürü veya Genel Müdürün görevlendireceği bir Genel Müdür Yardımcısı başkanlığında; </a:t>
            </a:r>
            <a:r>
              <a:rPr lang="tr-TR" sz="1500" dirty="0"/>
              <a:t>Sağlık Bakanlığı, Enerji ve Tabii Kaynaklar Bakanlığı, Çevre ve Şehircilik Bakanlığı, Gıda, Tarım ve Hayvancılık Bakanlığından birer temsilci ile İş Teftiş Kurulu Başkanlığından iş sağlığı ve güvenliği yönünden teftiş yapmaya yetkili bir iş müfettişi, </a:t>
            </a:r>
            <a:r>
              <a:rPr lang="tr-TR" sz="1500" dirty="0" err="1"/>
              <a:t>SGK’den</a:t>
            </a:r>
            <a:r>
              <a:rPr lang="tr-TR" sz="1500" dirty="0"/>
              <a:t> bir temsilci, Genel Müdürlükten bir hekim ile bir mühendis veya bir iş sağlığı ve güvenliği uzmanı, en çok üyesi olan çalışan ve işveren konfederasyonlarından birer temsilci ve Bakanlıkça uygun görülecek tozla mücadele ve toza bağlı meslek hastalıkları konularında çalışmaları bulunan üniversitelerin tıp ve mühendislik fakültelerinden birer öğretim üyesinin katılımıyla bir komisyon kurulur. </a:t>
            </a:r>
          </a:p>
          <a:p>
            <a:pPr marL="0" indent="0">
              <a:spcBef>
                <a:spcPts val="0"/>
              </a:spcBef>
              <a:buNone/>
            </a:pPr>
            <a:r>
              <a:rPr lang="tr-TR" sz="1500" b="1" dirty="0">
                <a:solidFill>
                  <a:srgbClr val="FF0000"/>
                </a:solidFill>
              </a:rPr>
              <a:t>Toz ölçümleri</a:t>
            </a:r>
            <a:endParaRPr lang="tr-TR" sz="1500" dirty="0">
              <a:solidFill>
                <a:srgbClr val="FF0000"/>
              </a:solidFill>
            </a:endParaRPr>
          </a:p>
          <a:p>
            <a:pPr marL="0" indent="0">
              <a:spcBef>
                <a:spcPts val="0"/>
              </a:spcBef>
              <a:buNone/>
            </a:pPr>
            <a:r>
              <a:rPr lang="tr-TR" sz="1500" b="1" dirty="0">
                <a:solidFill>
                  <a:srgbClr val="FF0000"/>
                </a:solidFill>
              </a:rPr>
              <a:t>MADDE 8 –</a:t>
            </a:r>
            <a:r>
              <a:rPr lang="tr-TR" sz="1500" dirty="0">
                <a:solidFill>
                  <a:srgbClr val="FF0000"/>
                </a:solidFill>
              </a:rPr>
              <a:t> </a:t>
            </a:r>
            <a:r>
              <a:rPr lang="tr-TR" sz="1500" dirty="0"/>
              <a:t>(1) İşveren, her türlü tozun meydana geldiği işyerlerinde 20/8/2013 tarihli ve 28741 sayılı Resmî </a:t>
            </a:r>
            <a:r>
              <a:rPr lang="tr-TR" sz="1500" dirty="0" err="1"/>
              <a:t>Gazete’de</a:t>
            </a:r>
            <a:r>
              <a:rPr lang="tr-TR" sz="1500" dirty="0"/>
              <a:t> yayımlanan İş Hijyeni Ölçüm, Test ve Analizi Yapan Laboratuvarlar Hakkında Yönetmelik hükümleri saklı kalmak kaydıyla;</a:t>
            </a:r>
          </a:p>
          <a:p>
            <a:pPr marL="342900" indent="-342900">
              <a:spcBef>
                <a:spcPts val="0"/>
              </a:spcBef>
              <a:buAutoNum type="alphaLcParenR"/>
            </a:pPr>
            <a:r>
              <a:rPr lang="tr-TR" sz="1500" dirty="0">
                <a:solidFill>
                  <a:srgbClr val="7030A0"/>
                </a:solidFill>
              </a:rPr>
              <a:t>Risk değerlendirmesi sonucuna göre belirlenen periyodik aralıklarla toz ölçümlerinin yapılmasını</a:t>
            </a:r>
            <a:r>
              <a:rPr lang="tr-TR" sz="1500" dirty="0"/>
              <a:t>,</a:t>
            </a:r>
          </a:p>
          <a:p>
            <a:pPr marL="342900" indent="-342900">
              <a:spcBef>
                <a:spcPts val="0"/>
              </a:spcBef>
              <a:buFont typeface="Wingdings"/>
              <a:buAutoNum type="alphaLcParenR"/>
            </a:pPr>
            <a:r>
              <a:rPr lang="tr-TR" sz="1500" dirty="0">
                <a:solidFill>
                  <a:srgbClr val="7030A0"/>
                </a:solidFill>
              </a:rPr>
              <a:t>İşyerinde yapılacak denetimler için toz ölçümlerinin Genel Müdürlükçe ön yeterlik veya yeterlik belgesi verilen laboratuvarlarca yapılmasını sağlar.</a:t>
            </a:r>
          </a:p>
          <a:p>
            <a:pPr marL="0" indent="0">
              <a:buNone/>
            </a:pPr>
            <a:endParaRPr lang="tr-TR" sz="1500" dirty="0"/>
          </a:p>
          <a:p>
            <a:pPr marL="0" indent="0">
              <a:buNone/>
            </a:pPr>
            <a:endParaRPr lang="tr-TR" sz="1500" dirty="0"/>
          </a:p>
        </p:txBody>
      </p:sp>
      <p:sp>
        <p:nvSpPr>
          <p:cNvPr id="4" name="Başlık 1"/>
          <p:cNvSpPr>
            <a:spLocks noGrp="1"/>
          </p:cNvSpPr>
          <p:nvPr>
            <p:ph type="title"/>
          </p:nvPr>
        </p:nvSpPr>
        <p:spPr>
          <a:xfrm>
            <a:off x="609600" y="975360"/>
            <a:ext cx="8153400" cy="1005840"/>
          </a:xfrm>
        </p:spPr>
        <p:txBody>
          <a:bodyPr>
            <a:normAutofit/>
          </a:bodyPr>
          <a:lstStyle/>
          <a:p>
            <a:r>
              <a:rPr lang="tr-TR" sz="2200" b="1" dirty="0">
                <a:solidFill>
                  <a:srgbClr val="FF0000"/>
                </a:solidFill>
              </a:rPr>
              <a:t>TOZLA MÜCADELE YÖNETMELİĞİ</a:t>
            </a:r>
            <a:br>
              <a:rPr lang="tr-TR" sz="2200" dirty="0">
                <a:solidFill>
                  <a:srgbClr val="FF0000"/>
                </a:solidFill>
              </a:rPr>
            </a:br>
            <a:r>
              <a:rPr lang="tr-TR" sz="2200" dirty="0">
                <a:solidFill>
                  <a:srgbClr val="FF0000"/>
                </a:solidFill>
              </a:rPr>
              <a:t>5 Kasım 2013  tarih ve Sayı : 28812</a:t>
            </a:r>
          </a:p>
        </p:txBody>
      </p:sp>
    </p:spTree>
    <p:extLst>
      <p:ext uri="{BB962C8B-B14F-4D97-AF65-F5344CB8AC3E}">
        <p14:creationId xmlns:p14="http://schemas.microsoft.com/office/powerpoint/2010/main" val="1120920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620828"/>
            <a:ext cx="8153400" cy="360372"/>
          </a:xfrm>
        </p:spPr>
        <p:txBody>
          <a:bodyPr>
            <a:normAutofit fontScale="90000"/>
          </a:bodyPr>
          <a:lstStyle/>
          <a:p>
            <a:r>
              <a:rPr lang="en-US" sz="2200" dirty="0" err="1"/>
              <a:t>Açık</a:t>
            </a:r>
            <a:r>
              <a:rPr lang="en-US" sz="2200" dirty="0"/>
              <a:t> </a:t>
            </a:r>
            <a:r>
              <a:rPr lang="en-US" sz="2200" dirty="0" err="1"/>
              <a:t>İşletme</a:t>
            </a:r>
            <a:endParaRPr lang="en-US" sz="2200" dirty="0"/>
          </a:p>
        </p:txBody>
      </p:sp>
      <p:pic>
        <p:nvPicPr>
          <p:cNvPr id="1026" name="Picture 2" descr="http://www.mining-technology.com/contractor_images/marston/4-marston.jpg">
            <a:hlinkClick r:id="rId2"/>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6512" y="2420888"/>
            <a:ext cx="4536503" cy="3096344"/>
          </a:xfrm>
          <a:prstGeom prst="rect">
            <a:avLst/>
          </a:prstGeom>
          <a:noFill/>
        </p:spPr>
      </p:pic>
      <p:pic>
        <p:nvPicPr>
          <p:cNvPr id="4" name="Picture 2" descr="http://us.123rf.com/400wm/400/400/robin372/robin3721011/robin372101100015/8293847-ore-conveyor-in-open-pit-mining.jpg">
            <a:hlinkClick r:id="rId4"/>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535488" y="2420889"/>
            <a:ext cx="4608512" cy="3076017"/>
          </a:xfrm>
          <a:prstGeom prst="rect">
            <a:avLst/>
          </a:prstGeom>
          <a:noFill/>
        </p:spPr>
      </p:pic>
      <p:sp>
        <p:nvSpPr>
          <p:cNvPr id="5" name="Title 1"/>
          <p:cNvSpPr txBox="1">
            <a:spLocks/>
          </p:cNvSpPr>
          <p:nvPr/>
        </p:nvSpPr>
        <p:spPr>
          <a:xfrm>
            <a:off x="0" y="1255420"/>
            <a:ext cx="9036496" cy="365408"/>
          </a:xfrm>
          <a:prstGeom prst="rect">
            <a:avLst/>
          </a:prstGeom>
        </p:spPr>
        <p:txBody>
          <a:bodyPr vert="horz" anchor="b">
            <a:normAutofit fontScale="82500" lnSpcReduction="20000"/>
          </a:bodyPr>
          <a:lstStyle>
            <a:lvl1pPr algn="l" rtl="0" eaLnBrk="1" latinLnBrk="0" hangingPunct="1">
              <a:spcBef>
                <a:spcPct val="0"/>
              </a:spcBef>
              <a:buNone/>
              <a:defRPr kumimoji="0" lang="tr-TR" sz="4200" kern="1200">
                <a:solidFill>
                  <a:schemeClr val="tx2"/>
                </a:solidFill>
                <a:latin typeface="+mj-lt"/>
                <a:ea typeface="+mj-ea"/>
                <a:cs typeface="+mj-cs"/>
              </a:defRPr>
            </a:lvl1pPr>
          </a:lstStyle>
          <a:p>
            <a:r>
              <a:rPr lang="tr-TR" sz="2400" dirty="0">
                <a:solidFill>
                  <a:srgbClr val="0070C0"/>
                </a:solidFill>
              </a:rPr>
              <a:t>2. Madencilik türleri (Yeraltı madenciliği, yerüstü madenciliği, </a:t>
            </a:r>
            <a:r>
              <a:rPr lang="tr-TR" sz="2400" dirty="0" err="1">
                <a:solidFill>
                  <a:srgbClr val="0070C0"/>
                </a:solidFill>
              </a:rPr>
              <a:t>tünelcilik</a:t>
            </a:r>
            <a:r>
              <a:rPr lang="tr-TR" sz="2400" dirty="0">
                <a:solidFill>
                  <a:srgbClr val="0070C0"/>
                </a:solidFill>
              </a:rPr>
              <a:t> </a:t>
            </a:r>
            <a:r>
              <a:rPr lang="tr-TR" sz="2400" dirty="0" err="1">
                <a:solidFill>
                  <a:srgbClr val="0070C0"/>
                </a:solidFill>
              </a:rPr>
              <a:t>vs</a:t>
            </a:r>
            <a:r>
              <a:rPr lang="tr-TR" sz="2400" dirty="0">
                <a:solidFill>
                  <a:srgbClr val="0070C0"/>
                </a:solidFill>
              </a:rPr>
              <a:t>).</a:t>
            </a:r>
          </a:p>
        </p:txBody>
      </p:sp>
    </p:spTree>
    <p:extLst>
      <p:ext uri="{BB962C8B-B14F-4D97-AF65-F5344CB8AC3E}">
        <p14:creationId xmlns:p14="http://schemas.microsoft.com/office/powerpoint/2010/main" val="31084263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79512" y="2060848"/>
            <a:ext cx="8784976" cy="3595464"/>
          </a:xfrm>
        </p:spPr>
        <p:txBody>
          <a:bodyPr>
            <a:noAutofit/>
          </a:bodyPr>
          <a:lstStyle/>
          <a:p>
            <a:pPr marL="0" indent="0">
              <a:buNone/>
            </a:pPr>
            <a:r>
              <a:rPr lang="tr-TR" sz="1500" b="1" dirty="0">
                <a:solidFill>
                  <a:srgbClr val="FF0000"/>
                </a:solidFill>
              </a:rPr>
              <a:t>Sağlık gözetimi</a:t>
            </a:r>
            <a:endParaRPr lang="tr-TR" sz="1500" dirty="0">
              <a:solidFill>
                <a:srgbClr val="FF0000"/>
              </a:solidFill>
            </a:endParaRPr>
          </a:p>
          <a:p>
            <a:pPr marL="0" indent="0">
              <a:buNone/>
            </a:pPr>
            <a:r>
              <a:rPr lang="tr-TR" sz="1500" b="1" dirty="0">
                <a:solidFill>
                  <a:srgbClr val="FF0000"/>
                </a:solidFill>
              </a:rPr>
              <a:t>MADDE 10 –</a:t>
            </a:r>
            <a:r>
              <a:rPr lang="tr-TR" sz="1500" dirty="0">
                <a:solidFill>
                  <a:srgbClr val="FF0000"/>
                </a:solidFill>
              </a:rPr>
              <a:t> </a:t>
            </a:r>
            <a:r>
              <a:rPr lang="tr-TR" sz="1500" dirty="0"/>
              <a:t>(1) Bu Yönetmelik kapsamına giren işyerlerinde çalışan ve çalışacak kişilerin yapılacak sağlık gözetiminde aşağıdaki hususlar dikkate alınır.</a:t>
            </a:r>
          </a:p>
          <a:p>
            <a:pPr marL="0" indent="0">
              <a:buNone/>
            </a:pPr>
            <a:r>
              <a:rPr lang="tr-TR" sz="1500" dirty="0"/>
              <a:t>b) Çalışanların sağlık gözetimi; risk değerlendirmesi, aralıklarla yapılan toz ölçüm sonuçları ve tozun cinsi dikkate alınarak işyeri hekimince belirlenen sıklıkta tekrarlanır ve her çalışan için sağlık kaydı tutulur.</a:t>
            </a:r>
          </a:p>
          <a:p>
            <a:pPr marL="0" indent="0">
              <a:buNone/>
            </a:pPr>
            <a:r>
              <a:rPr lang="tr-TR" sz="1500" dirty="0"/>
              <a:t>(2) </a:t>
            </a:r>
            <a:r>
              <a:rPr lang="tr-TR" sz="1500" dirty="0">
                <a:solidFill>
                  <a:srgbClr val="7030A0"/>
                </a:solidFill>
              </a:rPr>
              <a:t>Bu Yönetmelik kapsamına giren asbest ve türleri, kuvars içeren tozların bulunabileceği işyerlerinde; risk değerlendirmesi ve ölçüm sonuçları ile çalışanların sağlık durumları dikkate alınarak </a:t>
            </a:r>
            <a:r>
              <a:rPr lang="tr-TR" sz="1500" b="1" dirty="0">
                <a:solidFill>
                  <a:srgbClr val="7030A0"/>
                </a:solidFill>
              </a:rPr>
              <a:t>hangi sıklıkta standart akciğer radyografilerinin çekileceği işyeri hekimince belirlenir.</a:t>
            </a:r>
          </a:p>
          <a:p>
            <a:pPr marL="0" indent="0">
              <a:buNone/>
            </a:pPr>
            <a:r>
              <a:rPr lang="tr-TR" sz="1500" b="1" dirty="0">
                <a:solidFill>
                  <a:srgbClr val="FF0000"/>
                </a:solidFill>
              </a:rPr>
              <a:t>Kayıtların saklanması</a:t>
            </a:r>
            <a:endParaRPr lang="tr-TR" sz="1500" dirty="0">
              <a:solidFill>
                <a:srgbClr val="FF0000"/>
              </a:solidFill>
            </a:endParaRPr>
          </a:p>
          <a:p>
            <a:pPr marL="0" indent="0">
              <a:buNone/>
            </a:pPr>
            <a:r>
              <a:rPr lang="tr-TR" sz="1500" b="1" dirty="0">
                <a:solidFill>
                  <a:srgbClr val="FF0000"/>
                </a:solidFill>
              </a:rPr>
              <a:t>MADDE 14 –</a:t>
            </a:r>
            <a:r>
              <a:rPr lang="tr-TR" sz="1500" dirty="0">
                <a:solidFill>
                  <a:srgbClr val="FF0000"/>
                </a:solidFill>
              </a:rPr>
              <a:t> </a:t>
            </a:r>
            <a:r>
              <a:rPr lang="tr-TR" sz="1500" dirty="0"/>
              <a:t>(1) İşveren, işyerinde çalışanların yaptıkları iş, çalışma süresi, toz ölçüm sonuçları ile kişisel sağlık dosyalarının kayıtlarını ilgili mevzuatta ayrıca belirlenmemişse</a:t>
            </a:r>
            <a:r>
              <a:rPr lang="tr-TR" sz="1500" dirty="0">
                <a:solidFill>
                  <a:srgbClr val="7030A0"/>
                </a:solidFill>
              </a:rPr>
              <a:t> </a:t>
            </a:r>
            <a:r>
              <a:rPr lang="tr-TR" sz="1500" b="1" dirty="0">
                <a:solidFill>
                  <a:srgbClr val="7030A0"/>
                </a:solidFill>
              </a:rPr>
              <a:t>çalışanın işten ayrılma tarihinden itibaren on beş yıl süreyle saklar</a:t>
            </a:r>
            <a:r>
              <a:rPr lang="tr-TR" sz="1500" b="1" dirty="0"/>
              <a:t>. </a:t>
            </a:r>
            <a:r>
              <a:rPr lang="tr-TR" sz="1500" dirty="0"/>
              <a:t>İşyeri ortamındaki tozlardan kaynaklanan hastalıkların yükümlülük süresi bu süreyi aşan işyerlerinde, evrakların saklanması hastalıkların yükümlülük süresine göre uzar. </a:t>
            </a:r>
          </a:p>
        </p:txBody>
      </p:sp>
      <p:sp>
        <p:nvSpPr>
          <p:cNvPr id="4" name="Başlık 1"/>
          <p:cNvSpPr>
            <a:spLocks noGrp="1"/>
          </p:cNvSpPr>
          <p:nvPr>
            <p:ph type="title"/>
          </p:nvPr>
        </p:nvSpPr>
        <p:spPr>
          <a:xfrm>
            <a:off x="609600" y="975360"/>
            <a:ext cx="8153400" cy="1005840"/>
          </a:xfrm>
        </p:spPr>
        <p:txBody>
          <a:bodyPr>
            <a:normAutofit/>
          </a:bodyPr>
          <a:lstStyle/>
          <a:p>
            <a:r>
              <a:rPr lang="tr-TR" sz="2200" b="1" dirty="0">
                <a:solidFill>
                  <a:srgbClr val="FF0000"/>
                </a:solidFill>
              </a:rPr>
              <a:t>TOZLA MÜCADELE YÖNETMELİĞİ</a:t>
            </a:r>
            <a:br>
              <a:rPr lang="tr-TR" sz="2200" dirty="0">
                <a:solidFill>
                  <a:srgbClr val="FF0000"/>
                </a:solidFill>
              </a:rPr>
            </a:br>
            <a:r>
              <a:rPr lang="tr-TR" sz="2200" dirty="0">
                <a:solidFill>
                  <a:srgbClr val="FF0000"/>
                </a:solidFill>
              </a:rPr>
              <a:t>5 Kasım 2013  tarih ve Sayı : 28812</a:t>
            </a:r>
          </a:p>
        </p:txBody>
      </p:sp>
    </p:spTree>
    <p:extLst>
      <p:ext uri="{BB962C8B-B14F-4D97-AF65-F5344CB8AC3E}">
        <p14:creationId xmlns:p14="http://schemas.microsoft.com/office/powerpoint/2010/main" val="10613121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noAutofit/>
          </a:bodyPr>
          <a:lstStyle/>
          <a:p>
            <a:pPr marL="0" indent="0">
              <a:buNone/>
            </a:pPr>
            <a:r>
              <a:rPr lang="tr-TR" sz="1800" b="1" dirty="0">
                <a:solidFill>
                  <a:srgbClr val="FF0000"/>
                </a:solidFill>
              </a:rPr>
              <a:t>Çalışanların eğitimi ve bilgilendirilmesi</a:t>
            </a:r>
            <a:endParaRPr lang="tr-TR" sz="1800" dirty="0">
              <a:solidFill>
                <a:srgbClr val="FF0000"/>
              </a:solidFill>
            </a:endParaRPr>
          </a:p>
          <a:p>
            <a:pPr marL="0" indent="0">
              <a:buNone/>
            </a:pPr>
            <a:r>
              <a:rPr lang="tr-TR" sz="1800" b="1" dirty="0">
                <a:solidFill>
                  <a:srgbClr val="FF0000"/>
                </a:solidFill>
              </a:rPr>
              <a:t>MADDE 15 –</a:t>
            </a:r>
            <a:r>
              <a:rPr lang="tr-TR" sz="1800" dirty="0"/>
              <a:t> </a:t>
            </a:r>
            <a:r>
              <a:rPr lang="tr-TR" sz="1800" dirty="0">
                <a:solidFill>
                  <a:srgbClr val="0070C0"/>
                </a:solidFill>
              </a:rPr>
              <a:t>…çalışanların ve temsilcilerinin eğitim ve bilgilendirilmelerini sağlar.</a:t>
            </a:r>
            <a:r>
              <a:rPr lang="tr-TR" sz="1800" dirty="0"/>
              <a:t> Bu eğitim ve bilgilendirilmeler özellikle aşağıdaki hususları içerir.</a:t>
            </a:r>
          </a:p>
          <a:p>
            <a:pPr marL="0" indent="0">
              <a:buNone/>
            </a:pPr>
            <a:r>
              <a:rPr lang="tr-TR" sz="1800" dirty="0"/>
              <a:t>a) </a:t>
            </a:r>
            <a:r>
              <a:rPr lang="tr-TR" sz="1800" dirty="0">
                <a:solidFill>
                  <a:srgbClr val="0070C0"/>
                </a:solidFill>
              </a:rPr>
              <a:t>Risk değerlendirmesi sonucunda elde edilen bilgiler,</a:t>
            </a:r>
          </a:p>
          <a:p>
            <a:pPr marL="0" indent="0">
              <a:buNone/>
            </a:pPr>
            <a:r>
              <a:rPr lang="tr-TR" sz="1800" dirty="0"/>
              <a:t>b) </a:t>
            </a:r>
            <a:r>
              <a:rPr lang="tr-TR" sz="1800" dirty="0">
                <a:solidFill>
                  <a:srgbClr val="00B050"/>
                </a:solidFill>
              </a:rPr>
              <a:t>İşyerinde bulunan tozun çeşidinin tanınması, tozdan kaynaklanan sağlık ve güvenlik riskleri, meslek hastalıkları, mesleki </a:t>
            </a:r>
            <a:r>
              <a:rPr lang="tr-TR" sz="1800" dirty="0" err="1">
                <a:solidFill>
                  <a:srgbClr val="00B050"/>
                </a:solidFill>
              </a:rPr>
              <a:t>maruziyet</a:t>
            </a:r>
            <a:r>
              <a:rPr lang="tr-TR" sz="1800" dirty="0">
                <a:solidFill>
                  <a:srgbClr val="00B050"/>
                </a:solidFill>
              </a:rPr>
              <a:t> sınır değerleri ve diğer yasal düzenlemeler hakkında bilgiler,</a:t>
            </a:r>
          </a:p>
          <a:p>
            <a:pPr marL="0" indent="0">
              <a:buNone/>
            </a:pPr>
            <a:r>
              <a:rPr lang="tr-TR" sz="1800" dirty="0"/>
              <a:t>c) </a:t>
            </a:r>
            <a:r>
              <a:rPr lang="tr-TR" sz="1800" dirty="0">
                <a:solidFill>
                  <a:srgbClr val="7030A0"/>
                </a:solidFill>
              </a:rPr>
              <a:t>Çalışanların kendilerini ve diğer çalışanları tehlikelerden koruması için yapılması gerekenler ve alınacak önlemler,</a:t>
            </a:r>
          </a:p>
          <a:p>
            <a:pPr marL="0" indent="0">
              <a:buNone/>
            </a:pPr>
            <a:r>
              <a:rPr lang="tr-TR" sz="1800" dirty="0"/>
              <a:t>ç) </a:t>
            </a:r>
            <a:r>
              <a:rPr lang="tr-TR" sz="1800" dirty="0">
                <a:solidFill>
                  <a:schemeClr val="accent2">
                    <a:lumMod val="60000"/>
                    <a:lumOff val="40000"/>
                  </a:schemeClr>
                </a:solidFill>
              </a:rPr>
              <a:t>Kişisel koruyucu donanımların doğru kullanımı ve bakımı.</a:t>
            </a:r>
          </a:p>
          <a:p>
            <a:pPr marL="0" indent="0">
              <a:buNone/>
            </a:pPr>
            <a:endParaRPr lang="tr-TR" sz="1800" dirty="0"/>
          </a:p>
        </p:txBody>
      </p:sp>
      <p:sp>
        <p:nvSpPr>
          <p:cNvPr id="4" name="Başlık 1"/>
          <p:cNvSpPr>
            <a:spLocks noGrp="1"/>
          </p:cNvSpPr>
          <p:nvPr>
            <p:ph type="title"/>
          </p:nvPr>
        </p:nvSpPr>
        <p:spPr>
          <a:xfrm>
            <a:off x="609600" y="975360"/>
            <a:ext cx="8153400" cy="1005840"/>
          </a:xfrm>
        </p:spPr>
        <p:txBody>
          <a:bodyPr>
            <a:normAutofit/>
          </a:bodyPr>
          <a:lstStyle/>
          <a:p>
            <a:r>
              <a:rPr lang="tr-TR" sz="2200" b="1" dirty="0">
                <a:solidFill>
                  <a:srgbClr val="FF0000"/>
                </a:solidFill>
              </a:rPr>
              <a:t>TOZLA MÜCADELE YÖNETMELİĞİ</a:t>
            </a:r>
            <a:br>
              <a:rPr lang="tr-TR" sz="2200" dirty="0">
                <a:solidFill>
                  <a:srgbClr val="FF0000"/>
                </a:solidFill>
              </a:rPr>
            </a:br>
            <a:r>
              <a:rPr lang="tr-TR" sz="2200" dirty="0">
                <a:solidFill>
                  <a:srgbClr val="FF0000"/>
                </a:solidFill>
              </a:rPr>
              <a:t>5 Kasım 2013  tarih ve Sayı : 28812</a:t>
            </a:r>
          </a:p>
        </p:txBody>
      </p:sp>
    </p:spTree>
    <p:extLst>
      <p:ext uri="{BB962C8B-B14F-4D97-AF65-F5344CB8AC3E}">
        <p14:creationId xmlns:p14="http://schemas.microsoft.com/office/powerpoint/2010/main" val="722661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normAutofit fontScale="85000" lnSpcReduction="20000"/>
          </a:bodyPr>
          <a:lstStyle/>
          <a:p>
            <a:pPr marL="0" indent="0">
              <a:buNone/>
            </a:pPr>
            <a:r>
              <a:rPr lang="tr-TR" b="1" dirty="0">
                <a:solidFill>
                  <a:srgbClr val="FF0000"/>
                </a:solidFill>
              </a:rPr>
              <a:t>Akciğer radyografilerinin değerlendirilmesi</a:t>
            </a:r>
            <a:endParaRPr lang="tr-TR" dirty="0">
              <a:solidFill>
                <a:srgbClr val="FF0000"/>
              </a:solidFill>
            </a:endParaRPr>
          </a:p>
          <a:p>
            <a:pPr marL="0" indent="0">
              <a:buNone/>
            </a:pPr>
            <a:r>
              <a:rPr lang="tr-TR" b="1" dirty="0">
                <a:solidFill>
                  <a:srgbClr val="FF0000"/>
                </a:solidFill>
              </a:rPr>
              <a:t>MADDE 11 –</a:t>
            </a:r>
            <a:r>
              <a:rPr lang="tr-TR" dirty="0">
                <a:solidFill>
                  <a:srgbClr val="FF0000"/>
                </a:solidFill>
              </a:rPr>
              <a:t> </a:t>
            </a:r>
            <a:r>
              <a:rPr lang="tr-TR" dirty="0"/>
              <a:t>(2) Bu Yönetmelik kapsamına giren asbest ve türleri, kuvars içeren tozların bulunabileceği işyerlerinde; risk değerlendirmesi ve ölçüm sonuçları ile çalışanların sağlık durumları dikkate alınarak </a:t>
            </a:r>
            <a:r>
              <a:rPr lang="tr-TR" dirty="0">
                <a:solidFill>
                  <a:srgbClr val="7030A0"/>
                </a:solidFill>
              </a:rPr>
              <a:t>hangi sıklıkta standart akciğer radyografilerinin çekileceği işyeri hekimince belirlenir.</a:t>
            </a:r>
          </a:p>
          <a:p>
            <a:pPr marL="0" indent="0">
              <a:buNone/>
            </a:pPr>
            <a:r>
              <a:rPr lang="tr-TR" b="1" dirty="0">
                <a:solidFill>
                  <a:srgbClr val="FF0000"/>
                </a:solidFill>
              </a:rPr>
              <a:t>Kayıtların saklanması</a:t>
            </a:r>
            <a:endParaRPr lang="tr-TR" dirty="0">
              <a:solidFill>
                <a:srgbClr val="FF0000"/>
              </a:solidFill>
            </a:endParaRPr>
          </a:p>
          <a:p>
            <a:pPr marL="0" indent="0">
              <a:buNone/>
            </a:pPr>
            <a:r>
              <a:rPr lang="tr-TR" b="1" dirty="0">
                <a:solidFill>
                  <a:srgbClr val="FF0000"/>
                </a:solidFill>
              </a:rPr>
              <a:t>MADDE 14 –</a:t>
            </a:r>
            <a:r>
              <a:rPr lang="tr-TR" dirty="0">
                <a:solidFill>
                  <a:srgbClr val="FF0000"/>
                </a:solidFill>
              </a:rPr>
              <a:t> </a:t>
            </a:r>
            <a:r>
              <a:rPr lang="tr-TR" dirty="0"/>
              <a:t>(1) </a:t>
            </a:r>
            <a:r>
              <a:rPr lang="tr-TR" dirty="0">
                <a:solidFill>
                  <a:srgbClr val="7030A0"/>
                </a:solidFill>
              </a:rPr>
              <a:t>İşveren</a:t>
            </a:r>
            <a:r>
              <a:rPr lang="tr-TR" dirty="0"/>
              <a:t>, işyerinde çalışanların yaptıkları iş, çalışma süresi, toz ölçüm sonuçları ile </a:t>
            </a:r>
            <a:r>
              <a:rPr lang="tr-TR" dirty="0">
                <a:solidFill>
                  <a:srgbClr val="7030A0"/>
                </a:solidFill>
              </a:rPr>
              <a:t>kişisel sağlık dosyalarının kayıtlarını ilgili mevzuatta ayrıca belirlenmemişse çalışanın işten ayrılma tarihinden itibaren </a:t>
            </a:r>
            <a:r>
              <a:rPr lang="tr-TR" b="1" dirty="0">
                <a:solidFill>
                  <a:srgbClr val="7030A0"/>
                </a:solidFill>
              </a:rPr>
              <a:t>on beş yıl </a:t>
            </a:r>
            <a:r>
              <a:rPr lang="tr-TR" dirty="0">
                <a:solidFill>
                  <a:srgbClr val="7030A0"/>
                </a:solidFill>
              </a:rPr>
              <a:t>süreyle saklar.</a:t>
            </a:r>
            <a:r>
              <a:rPr lang="tr-TR" dirty="0"/>
              <a:t> İşyeri ortamındaki tozlardan kaynaklanan hastalıkların yükümlülük süresi bu süreyi aşan işyerlerinde, evrakların saklanması hastalıkların yükümlülük süresine göre uzar. </a:t>
            </a:r>
          </a:p>
        </p:txBody>
      </p:sp>
      <p:sp>
        <p:nvSpPr>
          <p:cNvPr id="4" name="Başlık 1"/>
          <p:cNvSpPr>
            <a:spLocks noGrp="1"/>
          </p:cNvSpPr>
          <p:nvPr>
            <p:ph type="title"/>
          </p:nvPr>
        </p:nvSpPr>
        <p:spPr>
          <a:xfrm>
            <a:off x="609600" y="975360"/>
            <a:ext cx="8153400" cy="1005840"/>
          </a:xfrm>
        </p:spPr>
        <p:txBody>
          <a:bodyPr>
            <a:normAutofit/>
          </a:bodyPr>
          <a:lstStyle/>
          <a:p>
            <a:r>
              <a:rPr lang="tr-TR" sz="2200" b="1" dirty="0">
                <a:solidFill>
                  <a:srgbClr val="FF0000"/>
                </a:solidFill>
              </a:rPr>
              <a:t>TOZLA MÜCADELE YÖNETMELİĞİ</a:t>
            </a:r>
            <a:br>
              <a:rPr lang="tr-TR" sz="2200" dirty="0">
                <a:solidFill>
                  <a:srgbClr val="FF0000"/>
                </a:solidFill>
              </a:rPr>
            </a:br>
            <a:r>
              <a:rPr lang="tr-TR" sz="2200" dirty="0">
                <a:solidFill>
                  <a:srgbClr val="FF0000"/>
                </a:solidFill>
              </a:rPr>
              <a:t>5 Kasım 2013  tarih ve Sayı : 28812</a:t>
            </a:r>
          </a:p>
        </p:txBody>
      </p:sp>
    </p:spTree>
    <p:extLst>
      <p:ext uri="{BB962C8B-B14F-4D97-AF65-F5344CB8AC3E}">
        <p14:creationId xmlns:p14="http://schemas.microsoft.com/office/powerpoint/2010/main" val="6990532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normAutofit fontScale="85000" lnSpcReduction="10000"/>
          </a:bodyPr>
          <a:lstStyle/>
          <a:p>
            <a:pPr marL="0" indent="0">
              <a:buNone/>
            </a:pPr>
            <a:r>
              <a:rPr lang="tr-TR" b="1" dirty="0">
                <a:solidFill>
                  <a:srgbClr val="FF0000"/>
                </a:solidFill>
              </a:rPr>
              <a:t>Çalışanların eğitimi ve bilgilendirilmesi</a:t>
            </a:r>
            <a:endParaRPr lang="tr-TR" dirty="0">
              <a:solidFill>
                <a:srgbClr val="FF0000"/>
              </a:solidFill>
            </a:endParaRPr>
          </a:p>
          <a:p>
            <a:pPr marL="0" indent="0">
              <a:buNone/>
            </a:pPr>
            <a:r>
              <a:rPr lang="tr-TR" b="1" dirty="0">
                <a:solidFill>
                  <a:srgbClr val="FF0000"/>
                </a:solidFill>
              </a:rPr>
              <a:t>MADDE 15 –</a:t>
            </a:r>
            <a:r>
              <a:rPr lang="tr-TR" dirty="0">
                <a:solidFill>
                  <a:srgbClr val="FF0000"/>
                </a:solidFill>
              </a:rPr>
              <a:t> </a:t>
            </a:r>
            <a:r>
              <a:rPr lang="tr-TR" dirty="0"/>
              <a:t>….çalışanların ve temsilcilerinin eğitim ve bilgilendirilmelerini sağlar. Bu eğitim ve bilgilendirilmeler özellikle aşağıdaki hususları içerir.</a:t>
            </a:r>
          </a:p>
          <a:p>
            <a:pPr marL="0" indent="0">
              <a:buNone/>
            </a:pPr>
            <a:r>
              <a:rPr lang="tr-TR" dirty="0">
                <a:solidFill>
                  <a:srgbClr val="00B050"/>
                </a:solidFill>
              </a:rPr>
              <a:t>a) Risk değerlendirmesi sonucunda elde edilen bilgiler,</a:t>
            </a:r>
          </a:p>
          <a:p>
            <a:pPr marL="0" indent="0">
              <a:buNone/>
            </a:pPr>
            <a:r>
              <a:rPr lang="tr-TR" dirty="0">
                <a:solidFill>
                  <a:srgbClr val="7030A0"/>
                </a:solidFill>
              </a:rPr>
              <a:t>b) İşyerinde bulunan tozun çeşidinin tanınması, tozdan kaynaklanan sağlık ve güvenlik riskleri, meslek hastalıkları, mesleki </a:t>
            </a:r>
            <a:r>
              <a:rPr lang="tr-TR" dirty="0" err="1">
                <a:solidFill>
                  <a:srgbClr val="7030A0"/>
                </a:solidFill>
              </a:rPr>
              <a:t>maruziyet</a:t>
            </a:r>
            <a:r>
              <a:rPr lang="tr-TR" dirty="0">
                <a:solidFill>
                  <a:srgbClr val="7030A0"/>
                </a:solidFill>
              </a:rPr>
              <a:t> sınır değerleri ve diğer yasal düzenlemeler hakkında bilgiler,</a:t>
            </a:r>
          </a:p>
          <a:p>
            <a:pPr marL="0" indent="0">
              <a:buNone/>
            </a:pPr>
            <a:r>
              <a:rPr lang="tr-TR" dirty="0">
                <a:solidFill>
                  <a:srgbClr val="C00000"/>
                </a:solidFill>
              </a:rPr>
              <a:t>c) Çalışanların kendilerini ve diğer çalışanları tehlikelerden koruması için yapılması gerekenler ve alınacak önlemler,</a:t>
            </a:r>
          </a:p>
          <a:p>
            <a:pPr marL="0" indent="0">
              <a:buNone/>
            </a:pPr>
            <a:r>
              <a:rPr lang="tr-TR" dirty="0">
                <a:solidFill>
                  <a:srgbClr val="0070C0"/>
                </a:solidFill>
              </a:rPr>
              <a:t>ç) Kişisel koruyucu donanımların doğru kullanımı ve bakımı.</a:t>
            </a:r>
          </a:p>
          <a:p>
            <a:pPr marL="0" indent="0">
              <a:buNone/>
            </a:pPr>
            <a:endParaRPr lang="tr-TR" dirty="0"/>
          </a:p>
        </p:txBody>
      </p:sp>
      <p:sp>
        <p:nvSpPr>
          <p:cNvPr id="4" name="Başlık 1"/>
          <p:cNvSpPr>
            <a:spLocks noGrp="1"/>
          </p:cNvSpPr>
          <p:nvPr>
            <p:ph type="title"/>
          </p:nvPr>
        </p:nvSpPr>
        <p:spPr>
          <a:xfrm>
            <a:off x="609600" y="975360"/>
            <a:ext cx="8153400" cy="1005840"/>
          </a:xfrm>
        </p:spPr>
        <p:txBody>
          <a:bodyPr>
            <a:normAutofit/>
          </a:bodyPr>
          <a:lstStyle/>
          <a:p>
            <a:r>
              <a:rPr lang="tr-TR" sz="2200" b="1" dirty="0">
                <a:solidFill>
                  <a:srgbClr val="FF0000"/>
                </a:solidFill>
              </a:rPr>
              <a:t>TOZLA MÜCADELE YÖNETMELİĞİ</a:t>
            </a:r>
            <a:br>
              <a:rPr lang="tr-TR" sz="2200" dirty="0">
                <a:solidFill>
                  <a:srgbClr val="FF0000"/>
                </a:solidFill>
              </a:rPr>
            </a:br>
            <a:r>
              <a:rPr lang="tr-TR" sz="2200" dirty="0">
                <a:solidFill>
                  <a:srgbClr val="FF0000"/>
                </a:solidFill>
              </a:rPr>
              <a:t>5 Kasım 2013  tarih ve Sayı : 28812</a:t>
            </a:r>
          </a:p>
        </p:txBody>
      </p:sp>
    </p:spTree>
    <p:extLst>
      <p:ext uri="{BB962C8B-B14F-4D97-AF65-F5344CB8AC3E}">
        <p14:creationId xmlns:p14="http://schemas.microsoft.com/office/powerpoint/2010/main" val="182539875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Autofit/>
          </a:bodyPr>
          <a:lstStyle/>
          <a:p>
            <a:r>
              <a:rPr lang="tr-TR" sz="2200" b="1" dirty="0">
                <a:solidFill>
                  <a:srgbClr val="00B050"/>
                </a:solidFill>
              </a:rPr>
              <a:t>ASBESTLE ÇALIŞMALARDA SAĞLIK VE GÜVENLİK</a:t>
            </a:r>
            <a:br>
              <a:rPr lang="tr-TR" sz="2200" dirty="0">
                <a:solidFill>
                  <a:srgbClr val="00B050"/>
                </a:solidFill>
              </a:rPr>
            </a:br>
            <a:r>
              <a:rPr lang="tr-TR" sz="2200" b="1" dirty="0">
                <a:solidFill>
                  <a:srgbClr val="00B050"/>
                </a:solidFill>
              </a:rPr>
              <a:t>ÖNLEMLERİ HAKKINDA YÖNETMELİK</a:t>
            </a:r>
            <a:br>
              <a:rPr lang="tr-TR" sz="2200" dirty="0">
                <a:solidFill>
                  <a:srgbClr val="00B050"/>
                </a:solidFill>
              </a:rPr>
            </a:br>
            <a:r>
              <a:rPr lang="tr-TR" sz="2200" dirty="0">
                <a:solidFill>
                  <a:srgbClr val="00B050"/>
                </a:solidFill>
              </a:rPr>
              <a:t>25 Ocak 2013 CUMA tarih ve Sayı : 28539</a:t>
            </a:r>
          </a:p>
        </p:txBody>
      </p:sp>
      <p:sp>
        <p:nvSpPr>
          <p:cNvPr id="3" name="İçerik Yer Tutucusu 2"/>
          <p:cNvSpPr>
            <a:spLocks noGrp="1"/>
          </p:cNvSpPr>
          <p:nvPr>
            <p:ph idx="1"/>
          </p:nvPr>
        </p:nvSpPr>
        <p:spPr>
          <a:xfrm>
            <a:off x="107504" y="2060848"/>
            <a:ext cx="8856984" cy="3939902"/>
          </a:xfrm>
        </p:spPr>
        <p:txBody>
          <a:bodyPr>
            <a:noAutofit/>
          </a:bodyPr>
          <a:lstStyle/>
          <a:p>
            <a:pPr marL="0" indent="0">
              <a:spcBef>
                <a:spcPts val="0"/>
              </a:spcBef>
              <a:buNone/>
            </a:pPr>
            <a:r>
              <a:rPr lang="tr-TR" sz="1600" b="1" dirty="0">
                <a:solidFill>
                  <a:srgbClr val="FF0000"/>
                </a:solidFill>
              </a:rPr>
              <a:t>Asbest ölçümleri</a:t>
            </a:r>
            <a:endParaRPr lang="tr-TR" sz="1600" dirty="0">
              <a:solidFill>
                <a:srgbClr val="FF0000"/>
              </a:solidFill>
            </a:endParaRPr>
          </a:p>
          <a:p>
            <a:pPr marL="0" indent="0">
              <a:spcBef>
                <a:spcPts val="0"/>
              </a:spcBef>
              <a:buNone/>
            </a:pPr>
            <a:r>
              <a:rPr lang="tr-TR" sz="1600" b="1" dirty="0">
                <a:solidFill>
                  <a:srgbClr val="FF0000"/>
                </a:solidFill>
              </a:rPr>
              <a:t>MADDE 10 -</a:t>
            </a:r>
            <a:r>
              <a:rPr lang="tr-TR" sz="1600" dirty="0"/>
              <a:t>(2) </a:t>
            </a:r>
            <a:r>
              <a:rPr lang="tr-TR" sz="1600" dirty="0">
                <a:solidFill>
                  <a:srgbClr val="0070C0"/>
                </a:solidFill>
              </a:rPr>
              <a:t>Havadaki asbestin ölçülmesinde, uzunluğu beş mikrondan daha büyük, eni üç mikrondan daha küçük ve boyu eninin üç katından büyük olan lifler hesaba katılır</a:t>
            </a:r>
            <a:r>
              <a:rPr lang="tr-TR" sz="1600" dirty="0"/>
              <a:t>.</a:t>
            </a:r>
          </a:p>
          <a:p>
            <a:pPr marL="0" indent="0">
              <a:spcBef>
                <a:spcPts val="0"/>
              </a:spcBef>
              <a:buNone/>
            </a:pPr>
            <a:r>
              <a:rPr lang="tr-TR" sz="1600" b="1" dirty="0">
                <a:solidFill>
                  <a:srgbClr val="FF0000"/>
                </a:solidFill>
              </a:rPr>
              <a:t>Sınır değer</a:t>
            </a:r>
            <a:endParaRPr lang="tr-TR" sz="1600" dirty="0">
              <a:solidFill>
                <a:srgbClr val="FF0000"/>
              </a:solidFill>
            </a:endParaRPr>
          </a:p>
          <a:p>
            <a:pPr marL="0" indent="0">
              <a:spcBef>
                <a:spcPts val="0"/>
              </a:spcBef>
              <a:buNone/>
            </a:pPr>
            <a:r>
              <a:rPr lang="tr-TR" sz="1600" b="1" dirty="0">
                <a:solidFill>
                  <a:srgbClr val="FF0000"/>
                </a:solidFill>
              </a:rPr>
              <a:t>MADDE 11 –</a:t>
            </a:r>
            <a:r>
              <a:rPr lang="tr-TR" sz="1600" dirty="0">
                <a:solidFill>
                  <a:srgbClr val="FF0000"/>
                </a:solidFill>
              </a:rPr>
              <a:t> </a:t>
            </a:r>
            <a:r>
              <a:rPr lang="tr-TR" sz="1600" dirty="0"/>
              <a:t>(1) İşveren, bu Yönetmelik kapsamındaki çalışmalarda çalışanların maruz kaldığı havadaki asbest konsantrasyonunun, sekiz saatlik zaman ağırlıklı ortalama değerinin </a:t>
            </a:r>
            <a:r>
              <a:rPr lang="tr-TR" sz="1600" b="1" dirty="0">
                <a:solidFill>
                  <a:srgbClr val="7030A0"/>
                </a:solidFill>
              </a:rPr>
              <a:t>(ZAOD-TWA) 0,1 lif/cm</a:t>
            </a:r>
            <a:r>
              <a:rPr lang="tr-TR" sz="1600" b="1" baseline="30000" dirty="0">
                <a:solidFill>
                  <a:srgbClr val="7030A0"/>
                </a:solidFill>
              </a:rPr>
              <a:t>3</a:t>
            </a:r>
            <a:r>
              <a:rPr lang="tr-TR" sz="1600" dirty="0"/>
              <a:t>’ü geçmemesini sağlar.</a:t>
            </a:r>
          </a:p>
          <a:p>
            <a:pPr marL="0" indent="0">
              <a:buNone/>
            </a:pPr>
            <a:r>
              <a:rPr lang="tr-TR" sz="1600" b="1" dirty="0">
                <a:solidFill>
                  <a:srgbClr val="FF0000"/>
                </a:solidFill>
              </a:rPr>
              <a:t>Kayıtların tutulması</a:t>
            </a:r>
            <a:endParaRPr lang="tr-TR" sz="1600" dirty="0">
              <a:solidFill>
                <a:srgbClr val="FF0000"/>
              </a:solidFill>
            </a:endParaRPr>
          </a:p>
          <a:p>
            <a:pPr marL="0" indent="0">
              <a:buNone/>
            </a:pPr>
            <a:r>
              <a:rPr lang="tr-TR" sz="1600" b="1" dirty="0">
                <a:solidFill>
                  <a:srgbClr val="FF0000"/>
                </a:solidFill>
              </a:rPr>
              <a:t>MADDE 17 –</a:t>
            </a:r>
            <a:r>
              <a:rPr lang="tr-TR" sz="1600" dirty="0">
                <a:solidFill>
                  <a:srgbClr val="FF0000"/>
                </a:solidFill>
              </a:rPr>
              <a:t> </a:t>
            </a:r>
            <a:r>
              <a:rPr lang="tr-TR" sz="1600" dirty="0"/>
              <a:t>……a) Asbest söküm işini yapan veya yaptıran işveren, asbest sökümünde görev alanların yaptıkları işleri, çalışma süresini ve </a:t>
            </a:r>
            <a:r>
              <a:rPr lang="tr-TR" sz="1600" dirty="0" err="1"/>
              <a:t>maruziyet</a:t>
            </a:r>
            <a:r>
              <a:rPr lang="tr-TR" sz="1600" dirty="0"/>
              <a:t> düzeyini belirten kayıtları tutar ve saklar. </a:t>
            </a:r>
          </a:p>
          <a:p>
            <a:pPr marL="0" indent="0">
              <a:buNone/>
            </a:pPr>
            <a:r>
              <a:rPr lang="tr-TR" sz="1600" dirty="0"/>
              <a:t>b) </a:t>
            </a:r>
            <a:r>
              <a:rPr lang="tr-TR" sz="1600" dirty="0">
                <a:solidFill>
                  <a:srgbClr val="00B0F0"/>
                </a:solidFill>
              </a:rPr>
              <a:t>Asbest tozuna </a:t>
            </a:r>
            <a:r>
              <a:rPr lang="tr-TR" sz="1600" dirty="0" err="1">
                <a:solidFill>
                  <a:srgbClr val="00B0F0"/>
                </a:solidFill>
              </a:rPr>
              <a:t>maruziyetin</a:t>
            </a:r>
            <a:r>
              <a:rPr lang="tr-TR" sz="1600" dirty="0">
                <a:solidFill>
                  <a:srgbClr val="00B0F0"/>
                </a:solidFill>
              </a:rPr>
              <a:t> sona ermesinden sonra kayıtlar </a:t>
            </a:r>
            <a:r>
              <a:rPr lang="tr-TR" sz="1600" b="1" dirty="0">
                <a:solidFill>
                  <a:srgbClr val="00B0F0"/>
                </a:solidFill>
              </a:rPr>
              <a:t>en az 40 yıl süreyle saklanır.</a:t>
            </a:r>
          </a:p>
          <a:p>
            <a:pPr marL="0" indent="0">
              <a:buNone/>
            </a:pPr>
            <a:r>
              <a:rPr lang="tr-TR" sz="1600" b="1" dirty="0">
                <a:solidFill>
                  <a:srgbClr val="FF0000"/>
                </a:solidFill>
              </a:rPr>
              <a:t>Eğitim programları</a:t>
            </a:r>
            <a:endParaRPr lang="tr-TR" sz="1600" dirty="0">
              <a:solidFill>
                <a:srgbClr val="FF0000"/>
              </a:solidFill>
            </a:endParaRPr>
          </a:p>
          <a:p>
            <a:pPr marL="0" indent="0">
              <a:buNone/>
            </a:pPr>
            <a:r>
              <a:rPr lang="tr-TR" sz="1600" b="1" dirty="0">
                <a:solidFill>
                  <a:srgbClr val="FF0000"/>
                </a:solidFill>
              </a:rPr>
              <a:t>MADDE 19 – </a:t>
            </a:r>
            <a:r>
              <a:rPr lang="tr-TR" sz="1600" dirty="0"/>
              <a:t>….(2) Asbest söküm uzmanlarının eğitimi İSGÜM tarafından yürütülür.</a:t>
            </a:r>
          </a:p>
          <a:p>
            <a:pPr marL="0" indent="0">
              <a:spcBef>
                <a:spcPts val="0"/>
              </a:spcBef>
              <a:buNone/>
            </a:pPr>
            <a:endParaRPr lang="tr-TR" sz="1600" dirty="0"/>
          </a:p>
          <a:p>
            <a:pPr marL="0" indent="0">
              <a:spcBef>
                <a:spcPts val="0"/>
              </a:spcBef>
              <a:buNone/>
            </a:pPr>
            <a:endParaRPr lang="tr-TR" sz="1600" dirty="0"/>
          </a:p>
          <a:p>
            <a:pPr marL="0" indent="0">
              <a:spcBef>
                <a:spcPts val="0"/>
              </a:spcBef>
              <a:buNone/>
            </a:pPr>
            <a:endParaRPr lang="tr-TR" sz="1600" dirty="0"/>
          </a:p>
        </p:txBody>
      </p:sp>
    </p:spTree>
    <p:extLst>
      <p:ext uri="{BB962C8B-B14F-4D97-AF65-F5344CB8AC3E}">
        <p14:creationId xmlns:p14="http://schemas.microsoft.com/office/powerpoint/2010/main" val="24597034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0" y="2209800"/>
            <a:ext cx="4932040" cy="3242310"/>
          </a:xfrm>
        </p:spPr>
        <p:txBody>
          <a:bodyPr>
            <a:noAutofit/>
          </a:bodyPr>
          <a:lstStyle/>
          <a:p>
            <a:pPr marL="0" indent="0">
              <a:spcBef>
                <a:spcPts val="0"/>
              </a:spcBef>
              <a:buNone/>
            </a:pPr>
            <a:r>
              <a:rPr lang="tr-TR" sz="1600" b="1" dirty="0">
                <a:solidFill>
                  <a:srgbClr val="FF0000"/>
                </a:solidFill>
              </a:rPr>
              <a:t>Sağlık gözetimi</a:t>
            </a:r>
            <a:endParaRPr lang="tr-TR" sz="1600" dirty="0">
              <a:solidFill>
                <a:srgbClr val="FF0000"/>
              </a:solidFill>
            </a:endParaRPr>
          </a:p>
          <a:p>
            <a:pPr marL="0" indent="0">
              <a:spcBef>
                <a:spcPts val="0"/>
              </a:spcBef>
              <a:buNone/>
            </a:pPr>
            <a:r>
              <a:rPr lang="tr-TR" sz="1600" b="1" dirty="0">
                <a:solidFill>
                  <a:srgbClr val="FF0000"/>
                </a:solidFill>
              </a:rPr>
              <a:t>MADDE 16 –</a:t>
            </a:r>
            <a:r>
              <a:rPr lang="tr-TR" sz="1600" dirty="0">
                <a:solidFill>
                  <a:srgbClr val="FF0000"/>
                </a:solidFill>
              </a:rPr>
              <a:t> </a:t>
            </a:r>
            <a:r>
              <a:rPr lang="tr-TR" sz="1600" dirty="0"/>
              <a:t>(1) Çalışanlar aşağıdaki hususlar göz önünde bulundurularak sağlık gözetimine tabi tutulur.</a:t>
            </a:r>
          </a:p>
          <a:p>
            <a:pPr marL="0" indent="0">
              <a:spcBef>
                <a:spcPts val="0"/>
              </a:spcBef>
              <a:buNone/>
            </a:pPr>
            <a:r>
              <a:rPr lang="tr-TR" sz="1600" dirty="0"/>
              <a:t>a) Bu Yönetmelik kapsamındaki işleri ilk defa yapacak kişinin, önce işyeri hekimi tarafından genel sağlık durumu değerlendirilir ve Ek-</a:t>
            </a:r>
            <a:r>
              <a:rPr lang="tr-TR" sz="1600" dirty="0" err="1"/>
              <a:t>I’de</a:t>
            </a:r>
            <a:r>
              <a:rPr lang="tr-TR" sz="1600" dirty="0"/>
              <a:t> belirtildiği şekilde, özellikle solunum sistemi muayeneleri başta olmak üzere genel sistemik fizik muayene ile diğer tetkik ve kontrolleri yapılır. </a:t>
            </a:r>
            <a:r>
              <a:rPr lang="tr-TR" sz="1600" dirty="0">
                <a:solidFill>
                  <a:srgbClr val="7030A0"/>
                </a:solidFill>
              </a:rPr>
              <a:t>İşyeri hekimi, risk değerlendirmesi ve ölçüm sonuçlarını dikkate alarak çalışanların sağlık durumlarını değerlendirir ve değerlendirme sonucuna göre </a:t>
            </a:r>
            <a:r>
              <a:rPr lang="tr-TR" sz="1600" b="1" dirty="0">
                <a:solidFill>
                  <a:srgbClr val="7030A0"/>
                </a:solidFill>
              </a:rPr>
              <a:t>akciğer radyografilerini </a:t>
            </a:r>
            <a:r>
              <a:rPr lang="tr-TR" sz="1600" dirty="0">
                <a:solidFill>
                  <a:srgbClr val="7030A0"/>
                </a:solidFill>
              </a:rPr>
              <a:t>uygun sürelerle tekrarlar, </a:t>
            </a:r>
            <a:r>
              <a:rPr lang="tr-TR" sz="1600" b="1" dirty="0">
                <a:solidFill>
                  <a:srgbClr val="7030A0"/>
                </a:solidFill>
              </a:rPr>
              <a:t>bu süre 2 yılı aşamaz.</a:t>
            </a:r>
          </a:p>
          <a:p>
            <a:pPr marL="0" indent="0">
              <a:buNone/>
            </a:pPr>
            <a:endParaRPr lang="tr-TR" sz="1600" dirty="0"/>
          </a:p>
          <a:p>
            <a:pPr marL="0" indent="0">
              <a:buNone/>
            </a:pPr>
            <a:endParaRPr lang="tr-TR" sz="1600" dirty="0"/>
          </a:p>
          <a:p>
            <a:pPr marL="0" indent="0">
              <a:buNone/>
            </a:pPr>
            <a:endParaRPr lang="tr-TR" sz="1600" dirty="0"/>
          </a:p>
        </p:txBody>
      </p:sp>
      <p:pic>
        <p:nvPicPr>
          <p:cNvPr id="4" name="Picture 2" descr="http://kongre2009.toraks.org.tr/abstracts/eposter/userfiles/303/image/ads%C4%B1z.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315060" y="2708920"/>
            <a:ext cx="3828940" cy="2808312"/>
          </a:xfrm>
          <a:prstGeom prst="rect">
            <a:avLst/>
          </a:prstGeom>
          <a:noFill/>
          <a:extLst>
            <a:ext uri="{909E8E84-426E-40DD-AFC4-6F175D3DCCD1}">
              <a14:hiddenFill xmlns:a14="http://schemas.microsoft.com/office/drawing/2010/main">
                <a:solidFill>
                  <a:srgbClr val="FFFFFF"/>
                </a:solidFill>
              </a14:hiddenFill>
            </a:ext>
          </a:extLst>
        </p:spPr>
      </p:pic>
      <p:sp>
        <p:nvSpPr>
          <p:cNvPr id="5" name="Başlık 1"/>
          <p:cNvSpPr>
            <a:spLocks noGrp="1"/>
          </p:cNvSpPr>
          <p:nvPr>
            <p:ph type="title"/>
          </p:nvPr>
        </p:nvSpPr>
        <p:spPr>
          <a:xfrm>
            <a:off x="609600" y="975360"/>
            <a:ext cx="8153400" cy="1005840"/>
          </a:xfrm>
        </p:spPr>
        <p:txBody>
          <a:bodyPr>
            <a:noAutofit/>
          </a:bodyPr>
          <a:lstStyle/>
          <a:p>
            <a:r>
              <a:rPr lang="tr-TR" sz="2200" b="1" dirty="0">
                <a:solidFill>
                  <a:srgbClr val="00B050"/>
                </a:solidFill>
              </a:rPr>
              <a:t>ASBESTLE ÇALIŞMALARDA SAĞLIK VE GÜVENLİK</a:t>
            </a:r>
            <a:br>
              <a:rPr lang="tr-TR" sz="2200" dirty="0">
                <a:solidFill>
                  <a:srgbClr val="00B050"/>
                </a:solidFill>
              </a:rPr>
            </a:br>
            <a:r>
              <a:rPr lang="tr-TR" sz="2200" b="1" dirty="0">
                <a:solidFill>
                  <a:srgbClr val="00B050"/>
                </a:solidFill>
              </a:rPr>
              <a:t>ÖNLEMLERİ HAKKINDA YÖNETMELİK</a:t>
            </a:r>
            <a:br>
              <a:rPr lang="tr-TR" sz="2200" dirty="0">
                <a:solidFill>
                  <a:srgbClr val="00B050"/>
                </a:solidFill>
              </a:rPr>
            </a:br>
            <a:r>
              <a:rPr lang="tr-TR" sz="2200" dirty="0">
                <a:solidFill>
                  <a:srgbClr val="00B050"/>
                </a:solidFill>
              </a:rPr>
              <a:t>25 Ocak 2013 CUMA tarih ve Sayı : 28539</a:t>
            </a:r>
          </a:p>
        </p:txBody>
      </p:sp>
    </p:spTree>
    <p:extLst>
      <p:ext uri="{BB962C8B-B14F-4D97-AF65-F5344CB8AC3E}">
        <p14:creationId xmlns:p14="http://schemas.microsoft.com/office/powerpoint/2010/main" val="3892885301"/>
      </p:ext>
    </p:extLst>
  </p:cSld>
  <p:clrMapOvr>
    <a:masterClrMapping/>
  </p:clrMapOvr>
</p:sld>
</file>

<file path=ppt/theme/theme1.xml><?xml version="1.0" encoding="utf-8"?>
<a:theme xmlns:a="http://schemas.openxmlformats.org/drawingml/2006/main" name="Office Teması">
  <a:themeElements>
    <a:clrScheme name="Office Teması">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eması">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eması">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TotalTime>
  <Words>6747</Words>
  <Application>Microsoft Office PowerPoint</Application>
  <PresentationFormat>Ekran Gösterisi (4:3)</PresentationFormat>
  <Paragraphs>828</Paragraphs>
  <Slides>95</Slides>
  <Notes>7</Notes>
  <HiddenSlides>0</HiddenSlides>
  <MMClips>0</MMClips>
  <ScaleCrop>false</ScaleCrop>
  <HeadingPairs>
    <vt:vector size="6" baseType="variant">
      <vt:variant>
        <vt:lpstr>Kullanılan Yazı Tipleri</vt:lpstr>
      </vt:variant>
      <vt:variant>
        <vt:i4>8</vt:i4>
      </vt:variant>
      <vt:variant>
        <vt:lpstr>Tema</vt:lpstr>
      </vt:variant>
      <vt:variant>
        <vt:i4>1</vt:i4>
      </vt:variant>
      <vt:variant>
        <vt:lpstr>Slayt Başlıkları</vt:lpstr>
      </vt:variant>
      <vt:variant>
        <vt:i4>95</vt:i4>
      </vt:variant>
    </vt:vector>
  </HeadingPairs>
  <TitlesOfParts>
    <vt:vector size="104" baseType="lpstr">
      <vt:lpstr>Arial</vt:lpstr>
      <vt:lpstr>Arial Tur</vt:lpstr>
      <vt:lpstr>Calibri</vt:lpstr>
      <vt:lpstr>Calibri Light</vt:lpstr>
      <vt:lpstr>Tahoma</vt:lpstr>
      <vt:lpstr>Times New Roman</vt:lpstr>
      <vt:lpstr>Wingdings</vt:lpstr>
      <vt:lpstr>Wingdings 2</vt:lpstr>
      <vt:lpstr>Office Teması</vt:lpstr>
      <vt:lpstr>MADEN İŞYERLERİNDE  İŞ SAĞLIĞI VE GÜVENLİĞİ</vt:lpstr>
      <vt:lpstr>PowerPoint Sunusu</vt:lpstr>
      <vt:lpstr>Konunun alt başlıkları: </vt:lpstr>
      <vt:lpstr>1. Madenciliğin Tarifi ve Madencilik Terimleri </vt:lpstr>
      <vt:lpstr>Madencilik Terimleri</vt:lpstr>
      <vt:lpstr>PowerPoint Sunusu</vt:lpstr>
      <vt:lpstr>PowerPoint Sunusu</vt:lpstr>
      <vt:lpstr>Madencilik Terimleri (devam)</vt:lpstr>
      <vt:lpstr>Açık İşletme</vt:lpstr>
      <vt:lpstr>Ateşleme, kazı işlerinde deliklere doldurulmuş olan patlayıcı maddelerin patlatılmasını, </vt:lpstr>
      <vt:lpstr>Ateşleme</vt:lpstr>
      <vt:lpstr>Mermer işletmeciliği</vt:lpstr>
      <vt:lpstr>Yeraltı Maden İşletmesi</vt:lpstr>
      <vt:lpstr>       </vt:lpstr>
      <vt:lpstr>PowerPoint Sunusu</vt:lpstr>
      <vt:lpstr>Tünelcilik</vt:lpstr>
      <vt:lpstr>Çözelti Madenciliği</vt:lpstr>
      <vt:lpstr>3. Kazı Yöntemleri</vt:lpstr>
      <vt:lpstr>Delme - Patlatma</vt:lpstr>
      <vt:lpstr>Yarı mekanize kazı</vt:lpstr>
      <vt:lpstr>Nakliyat</vt:lpstr>
      <vt:lpstr>Katır-at</vt:lpstr>
      <vt:lpstr>Zincirli konveyör</vt:lpstr>
      <vt:lpstr>4. Tahkimat</vt:lpstr>
      <vt:lpstr>Desandre Tahkimatı (Ahşap)</vt:lpstr>
      <vt:lpstr>Yürüyen Tahkimat</vt:lpstr>
      <vt:lpstr>Cevher Hazırlama ve Zenginleştirme</vt:lpstr>
      <vt:lpstr>Öğütme</vt:lpstr>
      <vt:lpstr>Flotasyon</vt:lpstr>
      <vt:lpstr>Jig</vt:lpstr>
      <vt:lpstr>5. Ocak havası</vt:lpstr>
      <vt:lpstr>Oksijen</vt:lpstr>
      <vt:lpstr>Karbondioksit</vt:lpstr>
      <vt:lpstr>Karbonmonoksit</vt:lpstr>
      <vt:lpstr>Kükürtlü Hidrojen (Hidrojen Sülfür)(H2S)</vt:lpstr>
      <vt:lpstr>Kükürt dioksit (SO2)</vt:lpstr>
      <vt:lpstr>Azot oksitleri</vt:lpstr>
      <vt:lpstr>Grizu (Metan+Hava)</vt:lpstr>
      <vt:lpstr>PowerPoint Sunusu</vt:lpstr>
      <vt:lpstr>PowerPoint Sunusu</vt:lpstr>
      <vt:lpstr>1.Dünyadaki en büyük madencilik kazaları (Felaketleri)</vt:lpstr>
      <vt:lpstr>1/5</vt:lpstr>
      <vt:lpstr>2/5</vt:lpstr>
      <vt:lpstr>3/5</vt:lpstr>
      <vt:lpstr>4/5</vt:lpstr>
      <vt:lpstr>5/5</vt:lpstr>
      <vt:lpstr>2.Dünyadaki en ilginç Madencilik kazası (Şili Örneği)</vt:lpstr>
      <vt:lpstr>İlginç bir maden kazası: 2010 Copiapó mining accident (Chilean mining accident)</vt:lpstr>
      <vt:lpstr>PowerPoint Sunusu</vt:lpstr>
      <vt:lpstr>3.Türkiye’deki en büyük Madencilik kazaları</vt:lpstr>
      <vt:lpstr>PowerPoint Sunusu</vt:lpstr>
      <vt:lpstr>PowerPoint Sunusu</vt:lpstr>
      <vt:lpstr>PowerPoint Sunusu</vt:lpstr>
      <vt:lpstr>Ocak Tozları</vt:lpstr>
      <vt:lpstr>TOZLA MÜCADELE YÖNETMELİĞİ 5 Kasım 2013  tarih ve Sayı : 28812</vt:lpstr>
      <vt:lpstr>TOZLA MÜCADELE YÖNETMELİĞİ 5 Kasım 2013  tarih ve Sayı : 28812</vt:lpstr>
      <vt:lpstr>TOZLA MÜCADELE YÖNETMELİĞİ 5 Kasım 2013  tarih ve Sayı : 28812</vt:lpstr>
      <vt:lpstr>PowerPoint Sunusu</vt:lpstr>
      <vt:lpstr>PowerPoint Sunusu</vt:lpstr>
      <vt:lpstr>Ocak Tozları</vt:lpstr>
      <vt:lpstr>PowerPoint Sunusu</vt:lpstr>
      <vt:lpstr>PowerPoint Sunusu</vt:lpstr>
      <vt:lpstr>PowerPoint Sunusu</vt:lpstr>
      <vt:lpstr>Kömür tozu</vt:lpstr>
      <vt:lpstr>Kömür tozu patlamalarının önlenmesi</vt:lpstr>
      <vt:lpstr>1995–2005 yılları arasındaki SSK verilerine göre;</vt:lpstr>
      <vt:lpstr>PowerPoint Sunusu</vt:lpstr>
      <vt:lpstr>PowerPoint Sunusu</vt:lpstr>
      <vt:lpstr>PowerPoint Sunusu</vt:lpstr>
      <vt:lpstr>PowerPoint Sunusu</vt:lpstr>
      <vt:lpstr>Aralık 2013 Sınavı</vt:lpstr>
      <vt:lpstr>Aralık 2013 Sınavı</vt:lpstr>
      <vt:lpstr>MADEN İŞYERLERİNDE İŞ SAĞLIĞI VE GÜVENLİĞİ YÖNETMELİĞİ Yayımlandığı Resmi Gazete Tarihi/Sayısı: 19.09.2013/28770 </vt:lpstr>
      <vt:lpstr>MADEN İŞYERLERİNDE İŞ SAĞLIĞI VE GÜVENLİĞİ YÖNETMELİĞİ Yayımlandığı Resmi Gazete Tarihi/Sayısı: 19.09.2013/28770 </vt:lpstr>
      <vt:lpstr>MADEN İŞYERLERİNDE İŞ SAĞLIĞI VE GÜVENLİĞİ YÖNETMELİĞİ Yayımlandığı Resmi Gazete Tarihi/Sayısı: 19.09.2013/28770 </vt:lpstr>
      <vt:lpstr>MADEN İŞYERLERİNDE İŞ SAĞLIĞI VE GÜVENLİĞİ YÖNETMELİĞİ Yayımlandığı Resmi Gazete Tarihi/Sayısı: 19.09.2013/28770 </vt:lpstr>
      <vt:lpstr>MADEN İŞYERLERİNDE İŞ SAĞLIĞI VE GÜVENLİĞİ YÖNETMELİĞİ Yayımlandığı Resmi Gazete Tarihi/Sayısı: 19.09.2013/28770 </vt:lpstr>
      <vt:lpstr>YERALTI MADEN İŞLERİNİN YAPILDIĞI İŞYERLERİNDE UYGULANACAK ASGARİ ÖZEL HÜKÜMLER</vt:lpstr>
      <vt:lpstr>YERALTI MADEN İŞLERİNİN YAPILDIĞI İŞYERLERİNDE UYGULANACAK ASGARİ ÖZEL HÜKÜMLER</vt:lpstr>
      <vt:lpstr>YERALTI MADEN İŞLERİNİN YAPILDIĞI İŞYERLERİNDE UYGULANACAK ASGARİ ÖZEL HÜKÜMLER</vt:lpstr>
      <vt:lpstr>YERALTI MADEN İŞLERİNİN YAPILDIĞI İŞYERLERİNDE UYGULANACAK ASGARİ ÖZEL HÜKÜMLER</vt:lpstr>
      <vt:lpstr>YERALTI MADEN İŞLERİNİN YAPILDIĞI İŞYERLERİNDE UYGULANACAK ASGARİ ÖZEL HÜKÜMLER</vt:lpstr>
      <vt:lpstr>YERALTI MADEN İŞLERİNİN YAPILDIĞI İŞYERLERİNDE UYGULANACAK ASGARİ ÖZEL HÜKÜMLER</vt:lpstr>
      <vt:lpstr>YERALTI MADEN İŞLERİNİN YAPILDIĞI İŞYERLERİNDE UYGULANACAK ASGARİ ÖZEL HÜKÜMLER</vt:lpstr>
      <vt:lpstr>YERALTI MADEN İŞLERİNİN YAPILDIĞI İŞYERLERİNDE UYGULANACAK ASGARİ ÖZEL HÜKÜMLER</vt:lpstr>
      <vt:lpstr>YERALTI MADEN İŞLERİNİN YAPILDIĞI İŞYERLERİNDE UYGULANACAK ASGARİ ÖZEL HÜKÜMLER</vt:lpstr>
      <vt:lpstr>YERALTI MADEN İŞLERİNİN YAPILDIĞI İŞYERLERİNDE UYGULANACAK ASGARİ ÖZEL HÜKÜMLER</vt:lpstr>
      <vt:lpstr>YERALTI MADEN İŞLERİNİN YAPILDIĞI İŞYERLERİNDE UYGULANACAK ASGARİ ÖZEL HÜKÜMLER</vt:lpstr>
      <vt:lpstr>TOZLA MÜCADELE YÖNETMELİĞİ 5 Kasım 2013  tarih ve Sayı : 28812</vt:lpstr>
      <vt:lpstr>TOZLA MÜCADELE YÖNETMELİĞİ 5 Kasım 2013  tarih ve Sayı : 28812</vt:lpstr>
      <vt:lpstr>TOZLA MÜCADELE YÖNETMELİĞİ 5 Kasım 2013  tarih ve Sayı : 28812</vt:lpstr>
      <vt:lpstr>TOZLA MÜCADELE YÖNETMELİĞİ 5 Kasım 2013  tarih ve Sayı : 28812</vt:lpstr>
      <vt:lpstr>TOZLA MÜCADELE YÖNETMELİĞİ 5 Kasım 2013  tarih ve Sayı : 28812</vt:lpstr>
      <vt:lpstr>ASBESTLE ÇALIŞMALARDA SAĞLIK VE GÜVENLİK ÖNLEMLERİ HAKKINDA YÖNETMELİK 25 Ocak 2013 CUMA tarih ve Sayı : 28539</vt:lpstr>
      <vt:lpstr>ASBESTLE ÇALIŞMALARDA SAĞLIK VE GÜVENLİK ÖNLEMLERİ HAKKINDA YÖNETMELİK 25 Ocak 2013 CUMA tarih ve Sayı : 28539</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Serkan Değirmencioğlu</dc:creator>
  <cp:lastModifiedBy>NAZIRE MAZLUM</cp:lastModifiedBy>
  <cp:revision>4</cp:revision>
  <dcterms:created xsi:type="dcterms:W3CDTF">2017-02-24T11:40:32Z</dcterms:created>
  <dcterms:modified xsi:type="dcterms:W3CDTF">2021-06-07T04:23:40Z</dcterms:modified>
</cp:coreProperties>
</file>